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0" r:id="rId3"/>
    <p:sldId id="283" r:id="rId4"/>
    <p:sldId id="314" r:id="rId5"/>
    <p:sldId id="315" r:id="rId6"/>
    <p:sldId id="316" r:id="rId7"/>
    <p:sldId id="317" r:id="rId8"/>
    <p:sldId id="290" r:id="rId9"/>
    <p:sldId id="343" r:id="rId10"/>
    <p:sldId id="287" r:id="rId11"/>
    <p:sldId id="286" r:id="rId12"/>
    <p:sldId id="297" r:id="rId13"/>
    <p:sldId id="298" r:id="rId14"/>
    <p:sldId id="299" r:id="rId15"/>
    <p:sldId id="300" r:id="rId16"/>
    <p:sldId id="301" r:id="rId17"/>
    <p:sldId id="296" r:id="rId18"/>
    <p:sldId id="304" r:id="rId19"/>
    <p:sldId id="305" r:id="rId20"/>
    <p:sldId id="303" r:id="rId21"/>
    <p:sldId id="307" r:id="rId22"/>
    <p:sldId id="306" r:id="rId23"/>
    <p:sldId id="330" r:id="rId24"/>
    <p:sldId id="341" r:id="rId25"/>
    <p:sldId id="342" r:id="rId26"/>
    <p:sldId id="319" r:id="rId27"/>
    <p:sldId id="327" r:id="rId28"/>
    <p:sldId id="328" r:id="rId29"/>
    <p:sldId id="321" r:id="rId30"/>
    <p:sldId id="322" r:id="rId31"/>
    <p:sldId id="329" r:id="rId32"/>
    <p:sldId id="344" r:id="rId33"/>
    <p:sldId id="270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7ECD43C-65A4-BE62-D0A6-0D4CBE72D5D6}" name="Mahamba Nzanzu" initials="MN" userId="S::mahamba.nzanzu@ulb-cooperation.org::3bb1d370-53f6-48de-b607-e9d293df577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8/10/relationships/authors" Target="author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r.%20EDGAR\Downloads\data%20-%202024-09-01T065848.252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r.%20EDGAR\Downloads\data%20-%202024-09-01T105208.640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Feuil1!$A$2:$A$39</c:f>
              <c:strCache>
                <c:ptCount val="38"/>
                <c:pt idx="0">
                  <c:v> Paludisme</c:v>
                </c:pt>
                <c:pt idx="1">
                  <c:v> Pneumonie</c:v>
                </c:pt>
                <c:pt idx="2">
                  <c:v> Diarrhée</c:v>
                </c:pt>
                <c:pt idx="3">
                  <c:v> IST</c:v>
                </c:pt>
                <c:pt idx="4">
                  <c:v> Géo helminthiase </c:v>
                </c:pt>
                <c:pt idx="5">
                  <c:v> Infection Urinaire</c:v>
                </c:pt>
                <c:pt idx="6">
                  <c:v> Anémie </c:v>
                </c:pt>
                <c:pt idx="7">
                  <c:v> Hypertension artérielle </c:v>
                </c:pt>
                <c:pt idx="8">
                  <c:v> Carie dentaire </c:v>
                </c:pt>
                <c:pt idx="9">
                  <c:v> Syndrome gastrique</c:v>
                </c:pt>
                <c:pt idx="10">
                  <c:v> Trouble mental </c:v>
                </c:pt>
                <c:pt idx="11">
                  <c:v> Malnutrition </c:v>
                </c:pt>
                <c:pt idx="12">
                  <c:v> Infection ORL</c:v>
                </c:pt>
                <c:pt idx="13">
                  <c:v> Diabete </c:v>
                </c:pt>
                <c:pt idx="14">
                  <c:v> Affection dermatologique</c:v>
                </c:pt>
                <c:pt idx="15">
                  <c:v> Dysenterie </c:v>
                </c:pt>
                <c:pt idx="16">
                  <c:v> Epilepsie/crise convulsive </c:v>
                </c:pt>
                <c:pt idx="17">
                  <c:v> Cancers</c:v>
                </c:pt>
                <c:pt idx="18">
                  <c:v> Affection cardiovasculaire hors HTA</c:v>
                </c:pt>
                <c:pt idx="19">
                  <c:v> Schistosomiase </c:v>
                </c:pt>
                <c:pt idx="20">
                  <c:v> Filariose</c:v>
                </c:pt>
                <c:pt idx="21">
                  <c:v> SIDA clinique</c:v>
                </c:pt>
                <c:pt idx="22">
                  <c:v> Cataracte </c:v>
                </c:pt>
                <c:pt idx="23">
                  <c:v> Violences basées sur le genre</c:v>
                </c:pt>
                <c:pt idx="24">
                  <c:v> Toxicomanie </c:v>
                </c:pt>
                <c:pt idx="25">
                  <c:v> Typhus</c:v>
                </c:pt>
                <c:pt idx="26">
                  <c:v> Hépatite virale </c:v>
                </c:pt>
                <c:pt idx="27">
                  <c:v> Glaucome </c:v>
                </c:pt>
                <c:pt idx="28">
                  <c:v>Drépanocytaire </c:v>
                </c:pt>
                <c:pt idx="29">
                  <c:v> Maladies professionnelles</c:v>
                </c:pt>
                <c:pt idx="30">
                  <c:v> Goître </c:v>
                </c:pt>
                <c:pt idx="31">
                  <c:v> Onchocercose </c:v>
                </c:pt>
                <c:pt idx="32">
                  <c:v> Cirrhose hepatique</c:v>
                </c:pt>
                <c:pt idx="33">
                  <c:v> Konzo </c:v>
                </c:pt>
                <c:pt idx="34">
                  <c:v> Tétanos</c:v>
                </c:pt>
                <c:pt idx="35">
                  <c:v> Xérophtalmie </c:v>
                </c:pt>
                <c:pt idx="36">
                  <c:v> Trypanosomiase (THA) </c:v>
                </c:pt>
                <c:pt idx="37">
                  <c:v> Ulcère de buruli </c:v>
                </c:pt>
              </c:strCache>
            </c:strRef>
          </c:cat>
          <c:val>
            <c:numRef>
              <c:f>Feuil1!$B$2:$B$39</c:f>
              <c:numCache>
                <c:formatCode>#.##########</c:formatCode>
                <c:ptCount val="38"/>
                <c:pt idx="0" formatCode="0">
                  <c:v>1050518</c:v>
                </c:pt>
                <c:pt idx="1">
                  <c:v>477957</c:v>
                </c:pt>
                <c:pt idx="2" formatCode="0">
                  <c:v>251599</c:v>
                </c:pt>
                <c:pt idx="3">
                  <c:v>169240</c:v>
                </c:pt>
                <c:pt idx="4">
                  <c:v>120000</c:v>
                </c:pt>
                <c:pt idx="5">
                  <c:v>113159</c:v>
                </c:pt>
                <c:pt idx="6">
                  <c:v>32307</c:v>
                </c:pt>
                <c:pt idx="7">
                  <c:v>22651</c:v>
                </c:pt>
                <c:pt idx="8">
                  <c:v>17779</c:v>
                </c:pt>
                <c:pt idx="9">
                  <c:v>12871</c:v>
                </c:pt>
                <c:pt idx="10">
                  <c:v>10886</c:v>
                </c:pt>
                <c:pt idx="11">
                  <c:v>9593</c:v>
                </c:pt>
                <c:pt idx="12">
                  <c:v>9422</c:v>
                </c:pt>
                <c:pt idx="13">
                  <c:v>8410</c:v>
                </c:pt>
                <c:pt idx="14">
                  <c:v>6493</c:v>
                </c:pt>
                <c:pt idx="15">
                  <c:v>5927</c:v>
                </c:pt>
                <c:pt idx="16">
                  <c:v>5562</c:v>
                </c:pt>
                <c:pt idx="17">
                  <c:v>4845</c:v>
                </c:pt>
                <c:pt idx="18">
                  <c:v>2482</c:v>
                </c:pt>
                <c:pt idx="19">
                  <c:v>2297</c:v>
                </c:pt>
                <c:pt idx="20">
                  <c:v>2091</c:v>
                </c:pt>
                <c:pt idx="21">
                  <c:v>1391</c:v>
                </c:pt>
                <c:pt idx="22">
                  <c:v>1343</c:v>
                </c:pt>
                <c:pt idx="23">
                  <c:v>1298</c:v>
                </c:pt>
                <c:pt idx="24">
                  <c:v>1169</c:v>
                </c:pt>
                <c:pt idx="25">
                  <c:v>1089</c:v>
                </c:pt>
                <c:pt idx="26">
                  <c:v>1014</c:v>
                </c:pt>
                <c:pt idx="27">
                  <c:v>866</c:v>
                </c:pt>
                <c:pt idx="28">
                  <c:v>668</c:v>
                </c:pt>
                <c:pt idx="29">
                  <c:v>472</c:v>
                </c:pt>
                <c:pt idx="30">
                  <c:v>444</c:v>
                </c:pt>
                <c:pt idx="31">
                  <c:v>360</c:v>
                </c:pt>
                <c:pt idx="32">
                  <c:v>337</c:v>
                </c:pt>
                <c:pt idx="33">
                  <c:v>272</c:v>
                </c:pt>
                <c:pt idx="34">
                  <c:v>254</c:v>
                </c:pt>
                <c:pt idx="35">
                  <c:v>167</c:v>
                </c:pt>
                <c:pt idx="36">
                  <c:v>107</c:v>
                </c:pt>
                <c:pt idx="37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90-4E46-9743-E44391411D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66344207"/>
        <c:axId val="1166345647"/>
      </c:barChart>
      <c:lineChart>
        <c:grouping val="standard"/>
        <c:varyColors val="0"/>
        <c:ser>
          <c:idx val="1"/>
          <c:order val="1"/>
          <c:spPr>
            <a:ln w="73025" cap="rnd" cmpd="sng">
              <a:solidFill>
                <a:srgbClr val="92D050">
                  <a:alpha val="85000"/>
                </a:srgbClr>
              </a:solidFill>
              <a:round/>
            </a:ln>
            <a:effectLst/>
          </c:spPr>
          <c:marker>
            <c:symbol val="none"/>
          </c:marker>
          <c:dLbls>
            <c:dLbl>
              <c:idx val="14"/>
              <c:layout>
                <c:manualLayout>
                  <c:x val="1.5096618357487924E-2"/>
                  <c:y val="-8.24999927821528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564057210240026E-2"/>
                      <c:h val="6.71765033091423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190-4E46-9743-E44391411D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Feuil1!$A$2:$A$39</c:f>
              <c:strCache>
                <c:ptCount val="38"/>
                <c:pt idx="0">
                  <c:v> Paludisme</c:v>
                </c:pt>
                <c:pt idx="1">
                  <c:v> Pneumonie</c:v>
                </c:pt>
                <c:pt idx="2">
                  <c:v> Diarrhée</c:v>
                </c:pt>
                <c:pt idx="3">
                  <c:v> IST</c:v>
                </c:pt>
                <c:pt idx="4">
                  <c:v> Géo helminthiase </c:v>
                </c:pt>
                <c:pt idx="5">
                  <c:v> Infection Urinaire</c:v>
                </c:pt>
                <c:pt idx="6">
                  <c:v> Anémie </c:v>
                </c:pt>
                <c:pt idx="7">
                  <c:v> Hypertension artérielle </c:v>
                </c:pt>
                <c:pt idx="8">
                  <c:v> Carie dentaire </c:v>
                </c:pt>
                <c:pt idx="9">
                  <c:v> Syndrome gastrique</c:v>
                </c:pt>
                <c:pt idx="10">
                  <c:v> Trouble mental </c:v>
                </c:pt>
                <c:pt idx="11">
                  <c:v> Malnutrition </c:v>
                </c:pt>
                <c:pt idx="12">
                  <c:v> Infection ORL</c:v>
                </c:pt>
                <c:pt idx="13">
                  <c:v> Diabete </c:v>
                </c:pt>
                <c:pt idx="14">
                  <c:v> Affection dermatologique</c:v>
                </c:pt>
                <c:pt idx="15">
                  <c:v> Dysenterie </c:v>
                </c:pt>
                <c:pt idx="16">
                  <c:v> Epilepsie/crise convulsive </c:v>
                </c:pt>
                <c:pt idx="17">
                  <c:v> Cancers</c:v>
                </c:pt>
                <c:pt idx="18">
                  <c:v> Affection cardiovasculaire hors HTA</c:v>
                </c:pt>
                <c:pt idx="19">
                  <c:v> Schistosomiase </c:v>
                </c:pt>
                <c:pt idx="20">
                  <c:v> Filariose</c:v>
                </c:pt>
                <c:pt idx="21">
                  <c:v> SIDA clinique</c:v>
                </c:pt>
                <c:pt idx="22">
                  <c:v> Cataracte </c:v>
                </c:pt>
                <c:pt idx="23">
                  <c:v> Violences basées sur le genre</c:v>
                </c:pt>
                <c:pt idx="24">
                  <c:v> Toxicomanie </c:v>
                </c:pt>
                <c:pt idx="25">
                  <c:v> Typhus</c:v>
                </c:pt>
                <c:pt idx="26">
                  <c:v> Hépatite virale </c:v>
                </c:pt>
                <c:pt idx="27">
                  <c:v> Glaucome </c:v>
                </c:pt>
                <c:pt idx="28">
                  <c:v>Drépanocytaire </c:v>
                </c:pt>
                <c:pt idx="29">
                  <c:v> Maladies professionnelles</c:v>
                </c:pt>
                <c:pt idx="30">
                  <c:v> Goître </c:v>
                </c:pt>
                <c:pt idx="31">
                  <c:v> Onchocercose </c:v>
                </c:pt>
                <c:pt idx="32">
                  <c:v> Cirrhose hepatique</c:v>
                </c:pt>
                <c:pt idx="33">
                  <c:v> Konzo </c:v>
                </c:pt>
                <c:pt idx="34">
                  <c:v> Tétanos</c:v>
                </c:pt>
                <c:pt idx="35">
                  <c:v> Xérophtalmie </c:v>
                </c:pt>
                <c:pt idx="36">
                  <c:v> Trypanosomiase (THA) </c:v>
                </c:pt>
                <c:pt idx="37">
                  <c:v> Ulcère de buruli </c:v>
                </c:pt>
              </c:strCache>
            </c:strRef>
          </c:cat>
          <c:val>
            <c:numRef>
              <c:f>Feuil1!$D$2:$D$39</c:f>
              <c:numCache>
                <c:formatCode>0%</c:formatCode>
                <c:ptCount val="38"/>
                <c:pt idx="0">
                  <c:v>0.44752273465998865</c:v>
                </c:pt>
                <c:pt idx="1">
                  <c:v>0.65113335693384233</c:v>
                </c:pt>
                <c:pt idx="2">
                  <c:v>0.75831502589878963</c:v>
                </c:pt>
                <c:pt idx="3">
                  <c:v>0.83041159884076343</c:v>
                </c:pt>
                <c:pt idx="4">
                  <c:v>0.88153183491401366</c:v>
                </c:pt>
                <c:pt idx="5">
                  <c:v>0.92973779152912128</c:v>
                </c:pt>
                <c:pt idx="6">
                  <c:v>0.94350063708594212</c:v>
                </c:pt>
                <c:pt idx="7">
                  <c:v>0.95315000764673541</c:v>
                </c:pt>
                <c:pt idx="8">
                  <c:v>0.96072389662295465</c:v>
                </c:pt>
                <c:pt idx="9">
                  <c:v>0.96620696794377803</c:v>
                </c:pt>
                <c:pt idx="10">
                  <c:v>0.9708444253595564</c:v>
                </c:pt>
                <c:pt idx="11">
                  <c:v>0.9749310622316455</c:v>
                </c:pt>
                <c:pt idx="12">
                  <c:v>0.97894485276733023</c:v>
                </c:pt>
                <c:pt idx="13">
                  <c:v>0.9825275293121305</c:v>
                </c:pt>
                <c:pt idx="14">
                  <c:v>0.9852935600856606</c:v>
                </c:pt>
                <c:pt idx="15">
                  <c:v>0.98781847374571186</c:v>
                </c:pt>
                <c:pt idx="16">
                  <c:v>0.99018789668770701</c:v>
                </c:pt>
                <c:pt idx="17">
                  <c:v>0.99225187621916444</c:v>
                </c:pt>
                <c:pt idx="18">
                  <c:v>0.9933092131019462</c:v>
                </c:pt>
                <c:pt idx="19">
                  <c:v>0.99428773962078165</c:v>
                </c:pt>
                <c:pt idx="20">
                  <c:v>0.99517850973435806</c:v>
                </c:pt>
                <c:pt idx="21">
                  <c:v>0.99577107847084045</c:v>
                </c:pt>
                <c:pt idx="22">
                  <c:v>0.9963431991128936</c:v>
                </c:pt>
                <c:pt idx="23">
                  <c:v>0.99689614966641926</c:v>
                </c:pt>
                <c:pt idx="24">
                  <c:v>0.99739414596616616</c:v>
                </c:pt>
                <c:pt idx="25">
                  <c:v>0.9978580621085309</c:v>
                </c:pt>
                <c:pt idx="26">
                  <c:v>0.99829002810334988</c:v>
                </c:pt>
                <c:pt idx="27">
                  <c:v>0.99865894580701187</c:v>
                </c:pt>
                <c:pt idx="28">
                  <c:v>0.99894351512115298</c:v>
                </c:pt>
                <c:pt idx="29">
                  <c:v>0.99914458804970774</c:v>
                </c:pt>
                <c:pt idx="30">
                  <c:v>0.99933373292317873</c:v>
                </c:pt>
                <c:pt idx="31">
                  <c:v>0.99948709363139843</c:v>
                </c:pt>
                <c:pt idx="32">
                  <c:v>0.99963065629437076</c:v>
                </c:pt>
                <c:pt idx="33">
                  <c:v>0.99974652882947013</c:v>
                </c:pt>
                <c:pt idx="34">
                  <c:v>0.99985473332915853</c:v>
                </c:pt>
                <c:pt idx="35">
                  <c:v>0.99992587565769375</c:v>
                </c:pt>
                <c:pt idx="36">
                  <c:v>0.99997145786819241</c:v>
                </c:pt>
                <c:pt idx="37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190-4E46-9743-E44391411D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8847952"/>
        <c:axId val="1068852272"/>
      </c:lineChart>
      <c:catAx>
        <c:axId val="106884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gency FB" panose="020B0503020202020204" pitchFamily="34" charset="0"/>
                <a:ea typeface="+mn-ea"/>
                <a:cs typeface="+mn-cs"/>
              </a:defRPr>
            </a:pPr>
            <a:endParaRPr lang="fr-FR"/>
          </a:p>
        </c:txPr>
        <c:crossAx val="1068852272"/>
        <c:crosses val="autoZero"/>
        <c:auto val="1"/>
        <c:lblAlgn val="ctr"/>
        <c:lblOffset val="100"/>
        <c:noMultiLvlLbl val="0"/>
      </c:catAx>
      <c:valAx>
        <c:axId val="1068852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i="1">
                    <a:latin typeface="Agency FB" panose="020B0503020202020204" pitchFamily="34" charset="0"/>
                  </a:rPr>
                  <a:t>Fréquence cummulée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68847952"/>
        <c:crosses val="autoZero"/>
        <c:crossBetween val="between"/>
      </c:valAx>
      <c:valAx>
        <c:axId val="1166345647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CD" sz="2800" i="1">
                    <a:latin typeface="Agency FB" panose="020B0503020202020204" pitchFamily="34" charset="0"/>
                  </a:rPr>
                  <a:t>Nobre des cas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66344207"/>
        <c:crosses val="max"/>
        <c:crossBetween val="between"/>
      </c:valAx>
      <c:catAx>
        <c:axId val="116634420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6634564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Mortalité!$A$2:$A$26</c:f>
              <c:strCache>
                <c:ptCount val="25"/>
                <c:pt idx="0">
                  <c:v> Paludisme </c:v>
                </c:pt>
                <c:pt idx="1">
                  <c:v> Affections néonatales </c:v>
                </c:pt>
                <c:pt idx="2">
                  <c:v> Anémie </c:v>
                </c:pt>
                <c:pt idx="3">
                  <c:v> Détresse respiratoire </c:v>
                </c:pt>
                <c:pt idx="4">
                  <c:v> SIDA clinique </c:v>
                </c:pt>
                <c:pt idx="5">
                  <c:v> Accident vasculaire cérébral </c:v>
                </c:pt>
                <c:pt idx="6">
                  <c:v> Insuffisance cardiaque </c:v>
                </c:pt>
                <c:pt idx="7">
                  <c:v> Tuberculose </c:v>
                </c:pt>
                <c:pt idx="8">
                  <c:v> Coma </c:v>
                </c:pt>
                <c:pt idx="9">
                  <c:v> Diabète </c:v>
                </c:pt>
                <c:pt idx="10">
                  <c:v> Accident trafic routier (ATR) </c:v>
                </c:pt>
                <c:pt idx="11">
                  <c:v> Cancer </c:v>
                </c:pt>
                <c:pt idx="12">
                  <c:v> Péritonite </c:v>
                </c:pt>
                <c:pt idx="13">
                  <c:v> Cirrhose hépatique </c:v>
                </c:pt>
                <c:pt idx="14">
                  <c:v> HTA </c:v>
                </c:pt>
                <c:pt idx="15">
                  <c:v> Traumatismes(Accident de circulation) </c:v>
                </c:pt>
                <c:pt idx="16">
                  <c:v> Intoxications </c:v>
                </c:pt>
                <c:pt idx="17">
                  <c:v> Asthme </c:v>
                </c:pt>
                <c:pt idx="18">
                  <c:v> Brûlures </c:v>
                </c:pt>
                <c:pt idx="19">
                  <c:v> Occlusion intestinale </c:v>
                </c:pt>
                <c:pt idx="20">
                  <c:v> Syndrome nephrotique </c:v>
                </c:pt>
                <c:pt idx="21">
                  <c:v> Hépatite virale aigüe </c:v>
                </c:pt>
                <c:pt idx="22">
                  <c:v> Infarctus / angor </c:v>
                </c:pt>
                <c:pt idx="23">
                  <c:v> Tétanos </c:v>
                </c:pt>
                <c:pt idx="24">
                  <c:v> Morsure serpent </c:v>
                </c:pt>
              </c:strCache>
            </c:strRef>
          </c:cat>
          <c:val>
            <c:numRef>
              <c:f>Mortalité!$B$2:$B$26</c:f>
              <c:numCache>
                <c:formatCode>0</c:formatCode>
                <c:ptCount val="25"/>
                <c:pt idx="0">
                  <c:v>476</c:v>
                </c:pt>
                <c:pt idx="1">
                  <c:v>411</c:v>
                </c:pt>
                <c:pt idx="2">
                  <c:v>401</c:v>
                </c:pt>
                <c:pt idx="3">
                  <c:v>355</c:v>
                </c:pt>
                <c:pt idx="4">
                  <c:v>220</c:v>
                </c:pt>
                <c:pt idx="5">
                  <c:v>208</c:v>
                </c:pt>
                <c:pt idx="6">
                  <c:v>203</c:v>
                </c:pt>
                <c:pt idx="7">
                  <c:v>191</c:v>
                </c:pt>
                <c:pt idx="8">
                  <c:v>178</c:v>
                </c:pt>
                <c:pt idx="9">
                  <c:v>178</c:v>
                </c:pt>
                <c:pt idx="10">
                  <c:v>169</c:v>
                </c:pt>
                <c:pt idx="11">
                  <c:v>118</c:v>
                </c:pt>
                <c:pt idx="12">
                  <c:v>111</c:v>
                </c:pt>
                <c:pt idx="13">
                  <c:v>69</c:v>
                </c:pt>
                <c:pt idx="14">
                  <c:v>67</c:v>
                </c:pt>
                <c:pt idx="15">
                  <c:v>66</c:v>
                </c:pt>
                <c:pt idx="16">
                  <c:v>58</c:v>
                </c:pt>
                <c:pt idx="17">
                  <c:v>33</c:v>
                </c:pt>
                <c:pt idx="18">
                  <c:v>32</c:v>
                </c:pt>
                <c:pt idx="19">
                  <c:v>30</c:v>
                </c:pt>
                <c:pt idx="20">
                  <c:v>29</c:v>
                </c:pt>
                <c:pt idx="21">
                  <c:v>18</c:v>
                </c:pt>
                <c:pt idx="22">
                  <c:v>17</c:v>
                </c:pt>
                <c:pt idx="23">
                  <c:v>12</c:v>
                </c:pt>
                <c:pt idx="2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43-48CB-90F5-CBA809F0C6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30871951"/>
        <c:axId val="1930874351"/>
      </c:barChart>
      <c:lineChart>
        <c:grouping val="standard"/>
        <c:varyColors val="0"/>
        <c:ser>
          <c:idx val="1"/>
          <c:order val="1"/>
          <c:tx>
            <c:strRef>
              <c:f>Mortalité!$A$2:$A$26</c:f>
              <c:strCache>
                <c:ptCount val="25"/>
                <c:pt idx="0">
                  <c:v> Paludisme </c:v>
                </c:pt>
                <c:pt idx="1">
                  <c:v> Affections néonatales </c:v>
                </c:pt>
                <c:pt idx="2">
                  <c:v> Anémie </c:v>
                </c:pt>
                <c:pt idx="3">
                  <c:v> Détresse respiratoire </c:v>
                </c:pt>
                <c:pt idx="4">
                  <c:v> SIDA clinique </c:v>
                </c:pt>
                <c:pt idx="5">
                  <c:v> Accident vasculaire cérébral </c:v>
                </c:pt>
                <c:pt idx="6">
                  <c:v> Insuffisance cardiaque </c:v>
                </c:pt>
                <c:pt idx="7">
                  <c:v> Tuberculose </c:v>
                </c:pt>
                <c:pt idx="8">
                  <c:v> Coma </c:v>
                </c:pt>
                <c:pt idx="9">
                  <c:v> Diabète </c:v>
                </c:pt>
                <c:pt idx="10">
                  <c:v> Accident trafic routier (ATR) </c:v>
                </c:pt>
                <c:pt idx="11">
                  <c:v> Cancer </c:v>
                </c:pt>
                <c:pt idx="12">
                  <c:v> Péritonite </c:v>
                </c:pt>
                <c:pt idx="13">
                  <c:v> Cirrhose hépatique </c:v>
                </c:pt>
                <c:pt idx="14">
                  <c:v> HTA </c:v>
                </c:pt>
                <c:pt idx="15">
                  <c:v> Traumatismes(Accident de circulation) </c:v>
                </c:pt>
                <c:pt idx="16">
                  <c:v> Intoxications </c:v>
                </c:pt>
                <c:pt idx="17">
                  <c:v> Asthme </c:v>
                </c:pt>
                <c:pt idx="18">
                  <c:v> Brûlures </c:v>
                </c:pt>
                <c:pt idx="19">
                  <c:v> Occlusion intestinale </c:v>
                </c:pt>
                <c:pt idx="20">
                  <c:v> Syndrome nephrotique </c:v>
                </c:pt>
                <c:pt idx="21">
                  <c:v> Hépatite virale aigüe </c:v>
                </c:pt>
                <c:pt idx="22">
                  <c:v> Infarctus / angor </c:v>
                </c:pt>
                <c:pt idx="23">
                  <c:v> Tétanos </c:v>
                </c:pt>
                <c:pt idx="24">
                  <c:v> Morsure serpent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Mortalité!$D$2:$D$26</c:f>
              <c:numCache>
                <c:formatCode>0%</c:formatCode>
                <c:ptCount val="25"/>
                <c:pt idx="0">
                  <c:v>0.13023255813953488</c:v>
                </c:pt>
                <c:pt idx="1">
                  <c:v>0.24268125854993161</c:v>
                </c:pt>
                <c:pt idx="2">
                  <c:v>0.35239398084815321</c:v>
                </c:pt>
                <c:pt idx="3">
                  <c:v>0.44952120383036936</c:v>
                </c:pt>
                <c:pt idx="4">
                  <c:v>0.50971272229822162</c:v>
                </c:pt>
                <c:pt idx="5">
                  <c:v>0.56662106703146375</c:v>
                </c:pt>
                <c:pt idx="6">
                  <c:v>0.62216142270861829</c:v>
                </c:pt>
                <c:pt idx="7">
                  <c:v>0.67441860465116277</c:v>
                </c:pt>
                <c:pt idx="8">
                  <c:v>0.72311901504787957</c:v>
                </c:pt>
                <c:pt idx="9">
                  <c:v>0.77181942544459636</c:v>
                </c:pt>
                <c:pt idx="10">
                  <c:v>0.81805745554035558</c:v>
                </c:pt>
                <c:pt idx="11">
                  <c:v>0.85034199726402182</c:v>
                </c:pt>
                <c:pt idx="12">
                  <c:v>0.88071135430916547</c:v>
                </c:pt>
                <c:pt idx="13">
                  <c:v>0.89958960328317372</c:v>
                </c:pt>
                <c:pt idx="14">
                  <c:v>0.91792065663474687</c:v>
                </c:pt>
                <c:pt idx="15">
                  <c:v>0.93597811217510252</c:v>
                </c:pt>
                <c:pt idx="16">
                  <c:v>0.95184678522571808</c:v>
                </c:pt>
                <c:pt idx="17">
                  <c:v>0.96087551299589591</c:v>
                </c:pt>
                <c:pt idx="18">
                  <c:v>0.96963064295485624</c:v>
                </c:pt>
                <c:pt idx="19">
                  <c:v>0.97783857729138157</c:v>
                </c:pt>
                <c:pt idx="20">
                  <c:v>0.98577291381668941</c:v>
                </c:pt>
                <c:pt idx="21">
                  <c:v>0.99069767441860457</c:v>
                </c:pt>
                <c:pt idx="22">
                  <c:v>0.99534883720930223</c:v>
                </c:pt>
                <c:pt idx="23">
                  <c:v>0.99863201094391241</c:v>
                </c:pt>
                <c:pt idx="24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A43-48CB-90F5-CBA809F0C6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0980527"/>
        <c:axId val="1770978127"/>
      </c:lineChart>
      <c:catAx>
        <c:axId val="19308719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930874351"/>
        <c:crosses val="autoZero"/>
        <c:auto val="1"/>
        <c:lblAlgn val="ctr"/>
        <c:lblOffset val="100"/>
        <c:noMultiLvlLbl val="0"/>
      </c:catAx>
      <c:valAx>
        <c:axId val="19308743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930871951"/>
        <c:crosses val="autoZero"/>
        <c:crossBetween val="between"/>
      </c:valAx>
      <c:valAx>
        <c:axId val="1770978127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70980527"/>
        <c:crosses val="max"/>
        <c:crossBetween val="between"/>
      </c:valAx>
      <c:catAx>
        <c:axId val="1770980527"/>
        <c:scaling>
          <c:orientation val="minMax"/>
        </c:scaling>
        <c:delete val="1"/>
        <c:axPos val="b"/>
        <c:majorTickMark val="out"/>
        <c:minorTickMark val="none"/>
        <c:tickLblPos val="nextTo"/>
        <c:crossAx val="177097812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'Sheet 1'!$A$16</c:f>
              <c:strCache>
                <c:ptCount val="1"/>
                <c:pt idx="0">
                  <c:v> Nord Kivu Province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 1'!$B$15:$G$15</c:f>
              <c:strCache>
                <c:ptCount val="6"/>
                <c:pt idx="0">
                  <c:v>2019,</c:v>
                </c:pt>
                <c:pt idx="1">
                  <c:v>2020,</c:v>
                </c:pt>
                <c:pt idx="2">
                  <c:v>2021,</c:v>
                </c:pt>
                <c:pt idx="3">
                  <c:v>2022,</c:v>
                </c:pt>
                <c:pt idx="4">
                  <c:v>2023,</c:v>
                </c:pt>
                <c:pt idx="5">
                  <c:v>S1 2024</c:v>
                </c:pt>
              </c:strCache>
            </c:strRef>
          </c:cat>
          <c:val>
            <c:numRef>
              <c:f>'Sheet 1'!$B$16:$G$16</c:f>
              <c:numCache>
                <c:formatCode>#.##########</c:formatCode>
                <c:ptCount val="6"/>
                <c:pt idx="0">
                  <c:v>7302</c:v>
                </c:pt>
                <c:pt idx="1">
                  <c:v>8398</c:v>
                </c:pt>
                <c:pt idx="2">
                  <c:v>8803</c:v>
                </c:pt>
                <c:pt idx="3">
                  <c:v>9323</c:v>
                </c:pt>
                <c:pt idx="4">
                  <c:v>10160</c:v>
                </c:pt>
                <c:pt idx="5">
                  <c:v>5189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42-4EFA-A2D8-1720E505CDC6}"/>
            </c:ext>
          </c:extLst>
        </c:ser>
        <c:ser>
          <c:idx val="1"/>
          <c:order val="1"/>
          <c:tx>
            <c:strRef>
              <c:f>'Sheet 1'!$A$26</c:f>
              <c:strCache>
                <c:ptCount val="1"/>
                <c:pt idx="0">
                  <c:v>HGR/NDICI2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rgbClr val="92D05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 1'!$B$15:$G$15</c:f>
              <c:strCache>
                <c:ptCount val="6"/>
                <c:pt idx="0">
                  <c:v>2019,</c:v>
                </c:pt>
                <c:pt idx="1">
                  <c:v>2020,</c:v>
                </c:pt>
                <c:pt idx="2">
                  <c:v>2021,</c:v>
                </c:pt>
                <c:pt idx="3">
                  <c:v>2022,</c:v>
                </c:pt>
                <c:pt idx="4">
                  <c:v>2023,</c:v>
                </c:pt>
                <c:pt idx="5">
                  <c:v>S1 2024</c:v>
                </c:pt>
              </c:strCache>
            </c:strRef>
          </c:cat>
          <c:val>
            <c:numRef>
              <c:f>'Sheet 1'!$B$26:$G$26</c:f>
              <c:numCache>
                <c:formatCode>#.##########</c:formatCode>
                <c:ptCount val="6"/>
                <c:pt idx="0">
                  <c:v>1290</c:v>
                </c:pt>
                <c:pt idx="1">
                  <c:v>1441</c:v>
                </c:pt>
                <c:pt idx="2">
                  <c:v>1679</c:v>
                </c:pt>
                <c:pt idx="3">
                  <c:v>1679</c:v>
                </c:pt>
                <c:pt idx="4">
                  <c:v>1770</c:v>
                </c:pt>
                <c:pt idx="5">
                  <c:v>954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42-4EFA-A2D8-1720E505CDC6}"/>
            </c:ext>
          </c:extLst>
        </c:ser>
        <c:ser>
          <c:idx val="2"/>
          <c:order val="2"/>
          <c:tx>
            <c:strRef>
              <c:f>'Sheet 1'!$A$27</c:f>
              <c:strCache>
                <c:ptCount val="1"/>
                <c:pt idx="0">
                  <c:v>HPNK/NDICI2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cat>
            <c:strRef>
              <c:f>'Sheet 1'!$B$15:$G$15</c:f>
              <c:strCache>
                <c:ptCount val="6"/>
                <c:pt idx="0">
                  <c:v>2019,</c:v>
                </c:pt>
                <c:pt idx="1">
                  <c:v>2020,</c:v>
                </c:pt>
                <c:pt idx="2">
                  <c:v>2021,</c:v>
                </c:pt>
                <c:pt idx="3">
                  <c:v>2022,</c:v>
                </c:pt>
                <c:pt idx="4">
                  <c:v>2023,</c:v>
                </c:pt>
                <c:pt idx="5">
                  <c:v>S1 2024</c:v>
                </c:pt>
              </c:strCache>
            </c:strRef>
          </c:cat>
          <c:val>
            <c:numRef>
              <c:f>'Sheet 1'!$B$27:$G$27</c:f>
              <c:numCache>
                <c:formatCode>#.##########</c:formatCode>
                <c:ptCount val="6"/>
                <c:pt idx="0">
                  <c:v>666</c:v>
                </c:pt>
                <c:pt idx="1">
                  <c:v>754</c:v>
                </c:pt>
                <c:pt idx="2">
                  <c:v>560</c:v>
                </c:pt>
                <c:pt idx="3">
                  <c:v>584</c:v>
                </c:pt>
                <c:pt idx="4">
                  <c:v>487</c:v>
                </c:pt>
                <c:pt idx="5">
                  <c:v>179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42-4EFA-A2D8-1720E505CD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89346543"/>
        <c:axId val="1289365743"/>
        <c:axId val="0"/>
      </c:bar3DChart>
      <c:catAx>
        <c:axId val="1289346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89365743"/>
        <c:crosses val="autoZero"/>
        <c:auto val="1"/>
        <c:lblAlgn val="ctr"/>
        <c:lblOffset val="100"/>
        <c:noMultiLvlLbl val="0"/>
      </c:catAx>
      <c:valAx>
        <c:axId val="1289365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CD" sz="1600"/>
                  <a:t>Nombre des décès déclarés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#.##########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893465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gradFill rotWithShape="0">
          <a:gsLst>
            <a:gs pos="0">
              <a:srgbClr val="FFFFFF"/>
            </a:gs>
            <a:gs pos="100000">
              <a:srgbClr val="FFFFFF">
                <a:alpha val="12999"/>
              </a:srgbClr>
            </a:gs>
          </a:gsLst>
          <a:lin ang="135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5156201"/>
            <a:ext cx="2025649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0">
            <a:extLst>
              <a:ext uri="{FF2B5EF4-FFF2-40B4-BE49-F238E27FC236}">
                <a16:creationId xmlns:a16="http://schemas.microsoft.com/office/drawing/2014/main" id="{B6A83B14-4308-48C2-BCE5-CCEA22FC28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95467" y="82551"/>
            <a:ext cx="2048933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D4EDB9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002060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{</a:t>
            </a:r>
            <a:r>
              <a:rPr lang="fr-BE" altLang="fr-FR" sz="1400">
                <a:solidFill>
                  <a:srgbClr val="FFFFF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</a:t>
            </a:r>
            <a:r>
              <a:rPr lang="fr-BE" altLang="fr-FR" sz="1400">
                <a:solidFill>
                  <a:srgbClr val="E5E9E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</a:t>
            </a:r>
            <a:endParaRPr lang="fr-FR" altLang="fr-FR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4198193" y="1717672"/>
            <a:ext cx="7079407" cy="2387598"/>
          </a:xfrm>
        </p:spPr>
        <p:txBody>
          <a:bodyPr anchor="b"/>
          <a:lstStyle>
            <a:lvl1pPr algn="r">
              <a:defRPr sz="40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4198193" y="4601553"/>
            <a:ext cx="7079407" cy="1655758"/>
          </a:xfrm>
        </p:spPr>
        <p:txBody>
          <a:bodyPr/>
          <a:lstStyle>
            <a:lvl1pPr marL="0" indent="0" algn="r">
              <a:buNone/>
              <a:defRPr sz="2400"/>
            </a:lvl1pPr>
          </a:lstStyle>
          <a:p>
            <a:pPr lvl="0"/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296DB39-DED5-4977-B0B1-36D3FEE0E9B2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2939DF-828B-4378-A60B-43DCA1762140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AC62E19-4146-4A9C-A7AD-A13522D89D06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9A8D7EE-49DB-4C7B-B0A8-E63AD1E87011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3B5D7-5A18-46AE-B2AA-3A91752D94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9350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0">
            <a:extLst>
              <a:ext uri="{FF2B5EF4-FFF2-40B4-BE49-F238E27FC236}">
                <a16:creationId xmlns:a16="http://schemas.microsoft.com/office/drawing/2014/main" id="{204E15AE-9C36-4CCE-B620-5D7EC7C8A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95467" y="82551"/>
            <a:ext cx="2048933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D4EDB9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002060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{</a:t>
            </a:r>
            <a:r>
              <a:rPr lang="fr-BE" altLang="fr-FR" sz="1400">
                <a:solidFill>
                  <a:srgbClr val="FFFFF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</a:t>
            </a:r>
            <a:r>
              <a:rPr lang="fr-BE" altLang="fr-FR" sz="1400">
                <a:solidFill>
                  <a:srgbClr val="E5E9E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</a:t>
            </a:r>
            <a:endParaRPr lang="fr-FR" altLang="fr-FR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5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5183185" y="987424"/>
            <a:ext cx="617219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/>
              <a:t>Cliquez sur l'icône pour ajouter une image</a:t>
            </a:r>
            <a:endParaRPr lang="en-US" noProof="0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5" y="2057400"/>
            <a:ext cx="3932236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037D8ADE-3D57-495A-B3B2-C38F73804B8F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2939DF-828B-4378-A60B-43DCA1762140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28ACB6E1-FD12-4A71-94E3-9EB5992CE88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DD09F710-86D8-4F18-8AAA-7A4C77D94FDE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3B5D7-5A18-46AE-B2AA-3A91752D94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157322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>
            <a:extLst>
              <a:ext uri="{FF2B5EF4-FFF2-40B4-BE49-F238E27FC236}">
                <a16:creationId xmlns:a16="http://schemas.microsoft.com/office/drawing/2014/main" id="{1D86F23E-D3AD-4CEC-B5E3-FD635AE43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95467" y="82551"/>
            <a:ext cx="2048933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D4EDB9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002060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{</a:t>
            </a:r>
            <a:r>
              <a:rPr lang="fr-BE" altLang="fr-FR" sz="1400">
                <a:solidFill>
                  <a:srgbClr val="FFFFF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</a:t>
            </a:r>
            <a:r>
              <a:rPr lang="fr-BE" altLang="fr-FR" sz="1400">
                <a:solidFill>
                  <a:srgbClr val="E5E9E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</a:t>
            </a:r>
            <a:endParaRPr lang="fr-FR" altLang="fr-FR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12F8413-A4ED-4FD0-B13C-D8674B03F74D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2939DF-828B-4378-A60B-43DCA1762140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DE70B17-6938-486B-BF48-C00C93C8683C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C8AE5F-9FA6-4C97-8BE0-F1F5A8EF14D7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3B5D7-5A18-46AE-B2AA-3A91752D94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4125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>
            <a:extLst>
              <a:ext uri="{FF2B5EF4-FFF2-40B4-BE49-F238E27FC236}">
                <a16:creationId xmlns:a16="http://schemas.microsoft.com/office/drawing/2014/main" id="{F2772E71-0EBF-421C-94E6-0B3B661EE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95467" y="82551"/>
            <a:ext cx="2048933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D4EDB9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002060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{</a:t>
            </a:r>
            <a:r>
              <a:rPr lang="fr-BE" altLang="fr-FR" sz="1400">
                <a:solidFill>
                  <a:srgbClr val="FFFFF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</a:t>
            </a:r>
            <a:r>
              <a:rPr lang="fr-BE" altLang="fr-FR" sz="1400">
                <a:solidFill>
                  <a:srgbClr val="E5E9E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</a:t>
            </a:r>
            <a:endParaRPr lang="fr-FR" altLang="fr-FR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724900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838201" y="365129"/>
            <a:ext cx="7734300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32F1600-9FC8-4776-92F2-C5411DE6EFBC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2939DF-828B-4378-A60B-43DCA1762140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59E83E4-6D23-4334-9061-58848B38D192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F410CD5-AECF-4BA1-865D-07C60BBD6A64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3B5D7-5A18-46AE-B2AA-3A91752D94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1863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>
            <a:extLst>
              <a:ext uri="{FF2B5EF4-FFF2-40B4-BE49-F238E27FC236}">
                <a16:creationId xmlns:a16="http://schemas.microsoft.com/office/drawing/2014/main" id="{D12B8AB0-B64B-4752-ADF3-202A502304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95467" y="82551"/>
            <a:ext cx="2048933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D4EDB9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002060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{</a:t>
            </a:r>
            <a:r>
              <a:rPr lang="fr-BE" altLang="fr-FR" sz="1400">
                <a:solidFill>
                  <a:srgbClr val="FFFFF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</a:t>
            </a:r>
            <a:r>
              <a:rPr lang="fr-BE" altLang="fr-FR" sz="1400">
                <a:solidFill>
                  <a:srgbClr val="E5E9E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</a:t>
            </a:r>
            <a:endParaRPr lang="fr-FR" altLang="fr-FR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E7A8EC7-AB30-4A24-8B66-959B233202EE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2939DF-828B-4378-A60B-43DCA1762140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FCF2BAD-6A3C-4237-A3B5-6A64083B9D84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395D73A-07DF-4FAF-8398-AB4FA487583C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3B5D7-5A18-46AE-B2AA-3A91752D94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893796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gradFill rotWithShape="0">
          <a:gsLst>
            <a:gs pos="0">
              <a:srgbClr val="FFFFFF"/>
            </a:gs>
            <a:gs pos="100000">
              <a:srgbClr val="FFFFFF">
                <a:alpha val="10999"/>
              </a:srgbClr>
            </a:gs>
          </a:gsLst>
          <a:lin ang="135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>
            <a:extLst>
              <a:ext uri="{FF2B5EF4-FFF2-40B4-BE49-F238E27FC236}">
                <a16:creationId xmlns:a16="http://schemas.microsoft.com/office/drawing/2014/main" id="{F8BC4390-3FD7-4D94-82D7-18B82E85E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95467" y="82551"/>
            <a:ext cx="2048933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D4EDB9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002060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{</a:t>
            </a:r>
            <a:r>
              <a:rPr lang="fr-BE" altLang="fr-FR" sz="1400">
                <a:solidFill>
                  <a:srgbClr val="FFFFF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</a:t>
            </a:r>
            <a:r>
              <a:rPr lang="fr-BE" altLang="fr-FR" sz="1400">
                <a:solidFill>
                  <a:srgbClr val="E5E9E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</a:t>
            </a:r>
            <a:endParaRPr lang="fr-FR" altLang="fr-FR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175187" y="1709736"/>
            <a:ext cx="7172260" cy="2852735"/>
          </a:xfrm>
        </p:spPr>
        <p:txBody>
          <a:bodyPr anchor="b"/>
          <a:lstStyle>
            <a:lvl1pPr algn="r">
              <a:defRPr sz="40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175187" y="4589465"/>
            <a:ext cx="7172260" cy="1500182"/>
          </a:xfrm>
        </p:spPr>
        <p:txBody>
          <a:bodyPr/>
          <a:lstStyle>
            <a:lvl1pPr marL="0" indent="0" algn="r">
              <a:buNone/>
              <a:defRPr sz="2400"/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142671A-BCE7-46CD-95D0-00FD2554C93C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2939DF-828B-4378-A60B-43DCA1762140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2B25F61-801A-4B15-A8BF-5E0BA7A8C269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EE24403-8A97-4980-860C-5E0FBF3EA782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3B5D7-5A18-46AE-B2AA-3A91752D94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24641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0">
            <a:extLst>
              <a:ext uri="{FF2B5EF4-FFF2-40B4-BE49-F238E27FC236}">
                <a16:creationId xmlns:a16="http://schemas.microsoft.com/office/drawing/2014/main" id="{D62D3FCB-135A-49E6-95AF-2633A8B6E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95467" y="82551"/>
            <a:ext cx="2048933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D4EDB9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002060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{</a:t>
            </a:r>
            <a:r>
              <a:rPr lang="fr-BE" altLang="fr-FR" sz="1400">
                <a:solidFill>
                  <a:srgbClr val="FFFFF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</a:t>
            </a:r>
            <a:r>
              <a:rPr lang="fr-BE" altLang="fr-FR" sz="1400">
                <a:solidFill>
                  <a:srgbClr val="E5E9E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</a:t>
            </a:r>
            <a:endParaRPr lang="fr-FR" altLang="fr-FR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838200" y="1825627"/>
            <a:ext cx="51816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172199" y="1825627"/>
            <a:ext cx="51816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1813799F-FD90-44BF-94A7-D2B9B0079167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2939DF-828B-4378-A60B-43DCA1762140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44D5E709-95D1-43A9-B56B-EEB4EB4471CC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71994AB-3E11-4444-8453-E6A565CDB67F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3B5D7-5A18-46AE-B2AA-3A91752D94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19811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0">
            <a:extLst>
              <a:ext uri="{FF2B5EF4-FFF2-40B4-BE49-F238E27FC236}">
                <a16:creationId xmlns:a16="http://schemas.microsoft.com/office/drawing/2014/main" id="{27BE036B-19FA-4854-AEC0-8A5A721A5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95467" y="82551"/>
            <a:ext cx="2048933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D4EDB9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002060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{</a:t>
            </a:r>
            <a:r>
              <a:rPr lang="fr-BE" altLang="fr-FR" sz="1400">
                <a:solidFill>
                  <a:srgbClr val="FFFFF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</a:t>
            </a:r>
            <a:r>
              <a:rPr lang="fr-BE" altLang="fr-FR" sz="1400">
                <a:solidFill>
                  <a:srgbClr val="E5E9E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</a:t>
            </a:r>
            <a:endParaRPr lang="fr-FR" altLang="fr-FR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365130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9785" y="1681160"/>
            <a:ext cx="51577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839785" y="2505072"/>
            <a:ext cx="51577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6172199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6172199" y="2505072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0B166E0D-FB05-4919-992E-DE617E44031A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2939DF-828B-4378-A60B-43DCA1762140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18E63174-7E8A-4D14-86CF-59EDB39CD2BA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6C692318-65C7-47D7-A2D6-FD8AB1F27B50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3B5D7-5A18-46AE-B2AA-3A91752D94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02906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0">
            <a:extLst>
              <a:ext uri="{FF2B5EF4-FFF2-40B4-BE49-F238E27FC236}">
                <a16:creationId xmlns:a16="http://schemas.microsoft.com/office/drawing/2014/main" id="{109D5E8A-1CB9-462B-A48E-AE224ADD4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95467" y="82551"/>
            <a:ext cx="2048933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D4EDB9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002060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{</a:t>
            </a:r>
            <a:r>
              <a:rPr lang="fr-BE" altLang="fr-FR" sz="1400">
                <a:solidFill>
                  <a:srgbClr val="FFFFF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</a:t>
            </a:r>
            <a:r>
              <a:rPr lang="fr-BE" altLang="fr-FR" sz="1400">
                <a:solidFill>
                  <a:srgbClr val="E5E9E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</a:t>
            </a:r>
            <a:endParaRPr lang="fr-FR" altLang="fr-FR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91D82BBA-FCB7-4654-91AD-FA51EBBF2080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2939DF-828B-4378-A60B-43DCA1762140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FA6AB98A-A3FC-4421-8EA7-3E11A1D1AE0E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E08F4A50-AF3C-44F0-B4DB-5BB225ED9F66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3B5D7-5A18-46AE-B2AA-3A91752D94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4802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97C5DDA9-F694-4107-AE05-360AABCA7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95467" y="82551"/>
            <a:ext cx="2048933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D4EDB9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002060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{</a:t>
            </a:r>
            <a:r>
              <a:rPr lang="fr-BE" altLang="fr-FR" sz="1400">
                <a:solidFill>
                  <a:srgbClr val="FFFFF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</a:t>
            </a:r>
            <a:r>
              <a:rPr lang="fr-BE" altLang="fr-FR" sz="1400">
                <a:solidFill>
                  <a:srgbClr val="E5E9E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</a:t>
            </a:r>
            <a:endParaRPr lang="fr-FR" altLang="fr-FR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7867B850-4603-460E-9F81-067C513E5C70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2939DF-828B-4378-A60B-43DCA1762140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53E7C9CD-28A5-4F6B-BB31-28A215EA58FA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F5561AF1-574A-4E59-B0E7-4E4A851A0D81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3B5D7-5A18-46AE-B2AA-3A91752D94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839463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9C47C04-9138-4EA0-969A-342D5C832ECA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2939DF-828B-4378-A60B-43DCA1762140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1EEDCB9-570E-4E51-8A7F-018A9DB86CCD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3F5D2ED-5BEF-440B-B802-E84BCCF6A289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13B5D7-5A18-46AE-B2AA-3A91752D94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470182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0">
            <a:extLst>
              <a:ext uri="{FF2B5EF4-FFF2-40B4-BE49-F238E27FC236}">
                <a16:creationId xmlns:a16="http://schemas.microsoft.com/office/drawing/2014/main" id="{776910EE-B5B2-496F-80AF-E4BAD50F0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95467" y="82551"/>
            <a:ext cx="2048933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D4EDB9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 { {</a:t>
            </a:r>
            <a:endParaRPr lang="fr-BE" altLang="fr-FR" sz="1400">
              <a:solidFill>
                <a:srgbClr val="002060"/>
              </a:solidFill>
              <a:latin typeface="Wingdings 3" panose="05040102010807070707" pitchFamily="18" charset="2"/>
            </a:endParaRPr>
          </a:p>
          <a:p>
            <a:pPr eaLnBrk="1">
              <a:spcAft>
                <a:spcPts val="600"/>
              </a:spcAft>
              <a:defRPr/>
            </a:pPr>
            <a:r>
              <a:rPr lang="fr-BE" altLang="fr-FR" sz="1400">
                <a:solidFill>
                  <a:srgbClr val="2CA58F"/>
                </a:solidFill>
                <a:latin typeface="Wingdings 3" panose="05040102010807070707" pitchFamily="18" charset="2"/>
              </a:rPr>
              <a:t>{ {</a:t>
            </a:r>
            <a:r>
              <a:rPr lang="fr-BE" altLang="fr-FR" sz="1400">
                <a:solidFill>
                  <a:srgbClr val="FFFFF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BFC7D7"/>
                </a:solidFill>
                <a:latin typeface="Wingdings 3" panose="05040102010807070707" pitchFamily="18" charset="2"/>
              </a:rPr>
              <a:t>{</a:t>
            </a:r>
            <a:r>
              <a:rPr lang="fr-BE" altLang="fr-FR" sz="1400">
                <a:solidFill>
                  <a:srgbClr val="E5E9EF"/>
                </a:solidFill>
                <a:latin typeface="Wingdings 3" panose="05040102010807070707" pitchFamily="18" charset="2"/>
              </a:rPr>
              <a:t> </a:t>
            </a:r>
            <a:r>
              <a:rPr lang="fr-BE" altLang="fr-FR" sz="1400">
                <a:solidFill>
                  <a:srgbClr val="7F8FAF"/>
                </a:solidFill>
                <a:latin typeface="Wingdings 3" panose="05040102010807070707" pitchFamily="18" charset="2"/>
              </a:rPr>
              <a:t>{</a:t>
            </a:r>
            <a:endParaRPr lang="fr-FR" altLang="fr-FR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5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183185" y="987424"/>
            <a:ext cx="617219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5" y="2057400"/>
            <a:ext cx="3932236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163698A2-FD1A-42AD-9682-2AECA96613C8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2939DF-828B-4378-A60B-43DCA1762140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60DBF7D6-666A-45EC-AD5E-8CC72577F84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E2B7D38-A549-4095-87EC-C04E8CE9BEFB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3B5D7-5A18-46AE-B2AA-3A91752D94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10124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  <a:endParaRPr lang="en-US" altLang="fr-FR"/>
          </a:p>
        </p:txBody>
      </p:sp>
      <p:sp>
        <p:nvSpPr>
          <p:cNvPr id="1027" name="Text Placeholder 2"/>
          <p:cNvSpPr txBox="1"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alt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47C04-9138-4EA0-969A-342D5C832ECA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fld id="{982939DF-828B-4378-A60B-43DCA1762140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EDCB9-570E-4E51-8A7F-018A9DB86CCD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B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5D2ED-5BEF-440B-B802-E84BCCF6A289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B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fld id="{DF13B5D7-5A18-46AE-B2AA-3A91752D94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830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fr-FR" sz="4400" kern="1200">
          <a:solidFill>
            <a:srgbClr val="002060"/>
          </a:solidFill>
          <a:latin typeface="Calibri Light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9pPr>
    </p:titleStyle>
    <p:bodyStyle>
      <a:lvl1pPr marL="360363" indent="-360363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SzPct val="70000"/>
        <a:buFont typeface="Wingdings 3" panose="05040102010807070707" pitchFamily="18" charset="2"/>
        <a:buChar char=""/>
        <a:defRPr lang="fr-FR" sz="2800" kern="1200">
          <a:solidFill>
            <a:srgbClr val="002060"/>
          </a:solidFill>
          <a:latin typeface="Calibri"/>
        </a:defRPr>
      </a:lvl1pPr>
      <a:lvl2pPr marL="715963" lvl="1" indent="-258763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70000"/>
        <a:buFont typeface="Wingdings 3" panose="05040102010807070707" pitchFamily="18" charset="2"/>
        <a:buChar char=""/>
        <a:defRPr lang="fr-FR" sz="2400" kern="1200">
          <a:solidFill>
            <a:srgbClr val="002060"/>
          </a:solidFill>
          <a:latin typeface="Calibri"/>
        </a:defRPr>
      </a:lvl2pPr>
      <a:lvl3pPr marL="1143000" lvl="2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60000"/>
        <a:buFont typeface="Wingdings 3" panose="05040102010807070707" pitchFamily="18" charset="2"/>
        <a:buChar char=""/>
        <a:defRPr lang="fr-FR" sz="2000" kern="1200">
          <a:solidFill>
            <a:srgbClr val="002060"/>
          </a:solidFill>
          <a:latin typeface="Calibri"/>
        </a:defRPr>
      </a:lvl3pPr>
      <a:lvl4pPr marL="1600200" lvl="3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60000"/>
        <a:buFont typeface="Wingdings 3" panose="05040102010807070707" pitchFamily="18" charset="2"/>
        <a:buChar char=""/>
        <a:defRPr lang="fr-FR" kern="1200">
          <a:solidFill>
            <a:srgbClr val="002060"/>
          </a:solidFill>
          <a:latin typeface="Calibri"/>
        </a:defRPr>
      </a:lvl4pPr>
      <a:lvl5pPr marL="2057400" lvl="4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80000"/>
        <a:buFont typeface="Courier New" panose="02070309020205020404" pitchFamily="49" charset="0"/>
        <a:buChar char="o"/>
        <a:defRPr lang="fr-FR" kern="1200">
          <a:solidFill>
            <a:srgbClr val="00206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659224" y="1579417"/>
            <a:ext cx="8008776" cy="2701637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fr-FR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SITUATION SANITAIRE DANS LA PROVINCE DU NORD-KIVU</a:t>
            </a: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97061"/>
            <a:ext cx="2659224" cy="1760939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5577841" y="5812971"/>
            <a:ext cx="446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Kinshasa, du 02 au 05 SEPTEMBRE 2024</a:t>
            </a:r>
          </a:p>
        </p:txBody>
      </p:sp>
    </p:spTree>
    <p:extLst>
      <p:ext uri="{BB962C8B-B14F-4D97-AF65-F5344CB8AC3E}">
        <p14:creationId xmlns:p14="http://schemas.microsoft.com/office/powerpoint/2010/main" val="911481646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63236" y="6036914"/>
            <a:ext cx="11679382" cy="707886"/>
          </a:xfrm>
          <a:prstGeom prst="rect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b="1" i="1" dirty="0"/>
              <a:t>Commentaire</a:t>
            </a:r>
            <a:r>
              <a:rPr lang="fr-FR" sz="2000" i="1" dirty="0"/>
              <a:t>: Les décès déclarés dans les zones de santé sous appui UE représentent moins de 20% de l’ensemble de la province.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9346" y="113200"/>
            <a:ext cx="1593272" cy="824001"/>
          </a:xfrm>
          <a:prstGeom prst="rect">
            <a:avLst/>
          </a:prstGeom>
        </p:spPr>
      </p:pic>
      <p:sp>
        <p:nvSpPr>
          <p:cNvPr id="8" name="Titre 1"/>
          <p:cNvSpPr txBox="1">
            <a:spLocks/>
          </p:cNvSpPr>
          <p:nvPr/>
        </p:nvSpPr>
        <p:spPr bwMode="auto">
          <a:xfrm>
            <a:off x="494675" y="113200"/>
            <a:ext cx="8469443" cy="101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2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IV. SUIVI DE LA NOTIFICATION DES DECES DANS LES HOPITAUX SOUS APPUI UE</a:t>
            </a:r>
            <a:endParaRPr lang="fr-FR" b="1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0A202AD1-0065-7631-0A85-FBFE8BCEF2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13783"/>
              </p:ext>
            </p:extLst>
          </p:nvPr>
        </p:nvGraphicFramePr>
        <p:xfrm>
          <a:off x="263236" y="1393825"/>
          <a:ext cx="11264200" cy="4456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06208907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6">
            <a:extLst>
              <a:ext uri="{FF2B5EF4-FFF2-40B4-BE49-F238E27FC236}">
                <a16:creationId xmlns:a16="http://schemas.microsoft.com/office/drawing/2014/main" id="{45B1C619-CDA4-A72E-2B4A-BFCFCD73BA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0066834"/>
              </p:ext>
            </p:extLst>
          </p:nvPr>
        </p:nvGraphicFramePr>
        <p:xfrm>
          <a:off x="453736" y="1025918"/>
          <a:ext cx="10900064" cy="4046220"/>
        </p:xfrm>
        <a:graphic>
          <a:graphicData uri="http://schemas.openxmlformats.org/drawingml/2006/table">
            <a:tbl>
              <a:tblPr/>
              <a:tblGrid>
                <a:gridCol w="2188928">
                  <a:extLst>
                    <a:ext uri="{9D8B030D-6E8A-4147-A177-3AD203B41FA5}">
                      <a16:colId xmlns:a16="http://schemas.microsoft.com/office/drawing/2014/main" val="3120794697"/>
                    </a:ext>
                  </a:extLst>
                </a:gridCol>
                <a:gridCol w="1609377">
                  <a:extLst>
                    <a:ext uri="{9D8B030D-6E8A-4147-A177-3AD203B41FA5}">
                      <a16:colId xmlns:a16="http://schemas.microsoft.com/office/drawing/2014/main" val="1179267555"/>
                    </a:ext>
                  </a:extLst>
                </a:gridCol>
                <a:gridCol w="1912526">
                  <a:extLst>
                    <a:ext uri="{9D8B030D-6E8A-4147-A177-3AD203B41FA5}">
                      <a16:colId xmlns:a16="http://schemas.microsoft.com/office/drawing/2014/main" val="3913034100"/>
                    </a:ext>
                  </a:extLst>
                </a:gridCol>
                <a:gridCol w="1792158">
                  <a:extLst>
                    <a:ext uri="{9D8B030D-6E8A-4147-A177-3AD203B41FA5}">
                      <a16:colId xmlns:a16="http://schemas.microsoft.com/office/drawing/2014/main" val="390466248"/>
                    </a:ext>
                  </a:extLst>
                </a:gridCol>
                <a:gridCol w="1685163">
                  <a:extLst>
                    <a:ext uri="{9D8B030D-6E8A-4147-A177-3AD203B41FA5}">
                      <a16:colId xmlns:a16="http://schemas.microsoft.com/office/drawing/2014/main" val="3924905269"/>
                    </a:ext>
                  </a:extLst>
                </a:gridCol>
                <a:gridCol w="1711912">
                  <a:extLst>
                    <a:ext uri="{9D8B030D-6E8A-4147-A177-3AD203B41FA5}">
                      <a16:colId xmlns:a16="http://schemas.microsoft.com/office/drawing/2014/main" val="2781634159"/>
                    </a:ext>
                  </a:extLst>
                </a:gridCol>
              </a:tblGrid>
              <a:tr h="293563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ZONES DE SANTÉ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6693977"/>
                  </a:ext>
                </a:extLst>
              </a:tr>
              <a:tr h="293563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Biena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4203012"/>
                  </a:ext>
                </a:extLst>
              </a:tr>
              <a:tr h="293563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Goma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1810628"/>
                  </a:ext>
                </a:extLst>
              </a:tr>
              <a:tr h="293563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Karisimbi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111815"/>
                  </a:ext>
                </a:extLst>
              </a:tr>
              <a:tr h="293563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Kyondo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1831378"/>
                  </a:ext>
                </a:extLst>
              </a:tr>
              <a:tr h="293563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Manguredjipa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2312188"/>
                  </a:ext>
                </a:extLst>
              </a:tr>
              <a:tr h="293563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Masereka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448995"/>
                  </a:ext>
                </a:extLst>
              </a:tr>
              <a:tr h="293563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Musienene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5588047"/>
                  </a:ext>
                </a:extLst>
              </a:tr>
              <a:tr h="293563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Rutshuru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3470770"/>
                  </a:ext>
                </a:extLst>
              </a:tr>
              <a:tr h="293563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Vuhovi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36187"/>
                  </a:ext>
                </a:extLst>
              </a:tr>
              <a:tr h="866368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Observation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MVE, Choléra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Covid-19, Choléra, Rougeole,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Choléra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Choléra, COVID-19, Rougeole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Choléra, Covid-19, Rougeole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9422747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509" y="91950"/>
            <a:ext cx="1852409" cy="824001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53736" y="5738670"/>
            <a:ext cx="10900064" cy="923330"/>
          </a:xfrm>
          <a:prstGeom prst="rect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rgbClr val="002060"/>
                </a:solidFill>
              </a:rPr>
              <a:t>Commentaire: </a:t>
            </a:r>
            <a:r>
              <a:rPr lang="fr-FR" i="1" dirty="0">
                <a:solidFill>
                  <a:srgbClr val="002060"/>
                </a:solidFill>
              </a:rPr>
              <a:t>4 épidémies ont été investiguées durant les 5 dernières années avec le Cholera qui reste quasi endémique dans certaines ZS (Karisimbi et Goma). La COVID-19 reste aussi une des épidémies qui sont notifiées dans certaines ZS jusqu’à nos jours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101081" y="113200"/>
            <a:ext cx="10137428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75000" lnSpcReduction="2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V. PRINCIPALES EPIDEMIES INVESTIGUEES ET RIPOSTEES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559511779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3F9D183E-46E3-A150-A23A-FA82CA0DD30C}"/>
              </a:ext>
            </a:extLst>
          </p:cNvPr>
          <p:cNvSpPr/>
          <p:nvPr/>
        </p:nvSpPr>
        <p:spPr>
          <a:xfrm>
            <a:off x="9324109" y="1604654"/>
            <a:ext cx="1163500" cy="972292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7386377"/>
              </p:ext>
            </p:extLst>
          </p:nvPr>
        </p:nvGraphicFramePr>
        <p:xfrm>
          <a:off x="374074" y="719465"/>
          <a:ext cx="10695709" cy="45401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7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5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66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91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80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86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95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40141">
                  <a:extLst>
                    <a:ext uri="{9D8B030D-6E8A-4147-A177-3AD203B41FA5}">
                      <a16:colId xmlns:a16="http://schemas.microsoft.com/office/drawing/2014/main" val="1406119925"/>
                    </a:ext>
                  </a:extLst>
                </a:gridCol>
              </a:tblGrid>
              <a:tr h="577704"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ZONES DE SANTE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S1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3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BIENA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112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113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98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3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GOMA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131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122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122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150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148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176,4</a:t>
                      </a:r>
                      <a:endParaRPr lang="fr-FR" sz="20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3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KARISIMBI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79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129,2</a:t>
                      </a:r>
                      <a:endParaRPr lang="fr-FR" sz="20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3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KYONDO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94,2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3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MANGUREDJIPA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110,4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23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MASEREKA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89,3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23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MUSIENENE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102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23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RUTSHURU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125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121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125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122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111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119,7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23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VUHOVI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100,9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2399">
                <a:tc gridSpan="2"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Moyenne provinciale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105,7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B583C087-D280-9EE2-9072-EF859181222E}"/>
              </a:ext>
            </a:extLst>
          </p:cNvPr>
          <p:cNvSpPr txBox="1"/>
          <p:nvPr/>
        </p:nvSpPr>
        <p:spPr>
          <a:xfrm>
            <a:off x="790698" y="5766497"/>
            <a:ext cx="9115161" cy="707886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002060"/>
                </a:solidFill>
              </a:rPr>
              <a:t>Taux de CPN1 globalement élevés dans toutes les zones de santé. L’afflux des déplacés dans la ville de Goma, justifie le dépassement des cibles attendues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09" y="112749"/>
            <a:ext cx="1330317" cy="738907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 bwMode="auto">
          <a:xfrm>
            <a:off x="374074" y="-86105"/>
            <a:ext cx="9572897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sz="3600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TAUX DE CONSULTATION PRENATALE (CPN1)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3467306885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D4682FF7-CA54-D788-F87C-34408036C68A}"/>
              </a:ext>
            </a:extLst>
          </p:cNvPr>
          <p:cNvSpPr/>
          <p:nvPr/>
        </p:nvSpPr>
        <p:spPr>
          <a:xfrm>
            <a:off x="10335491" y="1676400"/>
            <a:ext cx="1191491" cy="429491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0598509"/>
              </p:ext>
            </p:extLst>
          </p:nvPr>
        </p:nvGraphicFramePr>
        <p:xfrm>
          <a:off x="512618" y="594948"/>
          <a:ext cx="11125200" cy="48833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1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16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68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4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30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50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10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41020">
                  <a:extLst>
                    <a:ext uri="{9D8B030D-6E8A-4147-A177-3AD203B41FA5}">
                      <a16:colId xmlns:a16="http://schemas.microsoft.com/office/drawing/2014/main" val="1847883131"/>
                    </a:ext>
                  </a:extLst>
                </a:gridCol>
              </a:tblGrid>
              <a:tr h="640921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ZONES DE SANTE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S1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244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BIENA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76,1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244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GOMA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113,6</a:t>
                      </a:r>
                      <a:endParaRPr lang="fr-FR" sz="2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244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KARISIMBI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65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70,7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244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KYONDO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76,5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4244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MANGUREDJIPA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63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69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68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63,4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244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MASEREKA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87,5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244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MUSIENENE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87,3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4244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RUTSHURU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92,5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4244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VUHOVI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89,3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4244">
                <a:tc gridSpan="2"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Moyenne</a:t>
                      </a:r>
                      <a:r>
                        <a:rPr lang="fr-FR" sz="2000" b="1" baseline="0" dirty="0">
                          <a:solidFill>
                            <a:srgbClr val="002060"/>
                          </a:solidFill>
                        </a:rPr>
                        <a:t> provinciale</a:t>
                      </a:r>
                      <a:endParaRPr lang="fr-FR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61,5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8A9CD5DB-A892-B2B1-A9CF-F99089682AA4}"/>
              </a:ext>
            </a:extLst>
          </p:cNvPr>
          <p:cNvSpPr txBox="1"/>
          <p:nvPr/>
        </p:nvSpPr>
        <p:spPr>
          <a:xfrm>
            <a:off x="394854" y="5909109"/>
            <a:ext cx="11360727" cy="707886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Globalement: </a:t>
            </a:r>
            <a:r>
              <a:rPr lang="fr-FR" sz="2000" dirty="0">
                <a:solidFill>
                  <a:srgbClr val="002060"/>
                </a:solidFill>
              </a:rPr>
              <a:t>Le taux d’achèvement des gestantes à la CPN, reste acceptable pour l’ensemble des zones de santé sous appui UE. Il est au-delà de la moyenne de la province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761" y="-10636"/>
            <a:ext cx="1901158" cy="682442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 bwMode="auto">
          <a:xfrm>
            <a:off x="101081" y="70839"/>
            <a:ext cx="10515600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2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TAUX DE CONSULTATION PRENATALE (CPN4)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570414207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4E713BDB-35DC-C969-49F5-7E7C1748F855}"/>
              </a:ext>
            </a:extLst>
          </p:cNvPr>
          <p:cNvSpPr/>
          <p:nvPr/>
        </p:nvSpPr>
        <p:spPr>
          <a:xfrm>
            <a:off x="10903527" y="1981200"/>
            <a:ext cx="1145827" cy="623455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9667876"/>
              </p:ext>
            </p:extLst>
          </p:nvPr>
        </p:nvGraphicFramePr>
        <p:xfrm>
          <a:off x="142646" y="961858"/>
          <a:ext cx="11952372" cy="45610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0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1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89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2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09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481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48161">
                  <a:extLst>
                    <a:ext uri="{9D8B030D-6E8A-4147-A177-3AD203B41FA5}">
                      <a16:colId xmlns:a16="http://schemas.microsoft.com/office/drawing/2014/main" val="2746546209"/>
                    </a:ext>
                  </a:extLst>
                </a:gridCol>
              </a:tblGrid>
              <a:tr h="598615"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ZONES DE SANTE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S1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BIENA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97,9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GOMA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143,4</a:t>
                      </a:r>
                      <a:endParaRPr lang="fr-FR" sz="2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KARISIMBI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65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66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69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95,4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KYONDO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78,9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MANGUREDJIPA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87,6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MASEREKA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89,8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MUSIENENE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84,6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696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RUTSHURU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106,9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VUHOVI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132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109,4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6817">
                <a:tc gridSpan="2">
                  <a:txBody>
                    <a:bodyPr/>
                    <a:lstStyle/>
                    <a:p>
                      <a:pPr algn="l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Moyenne provinciale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83,3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4DB8420B-62D5-2AA0-5E32-600258CF534B}"/>
              </a:ext>
            </a:extLst>
          </p:cNvPr>
          <p:cNvSpPr txBox="1"/>
          <p:nvPr/>
        </p:nvSpPr>
        <p:spPr>
          <a:xfrm>
            <a:off x="477982" y="5639604"/>
            <a:ext cx="11236036" cy="1200329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002060"/>
                </a:solidFill>
              </a:rPr>
              <a:t>Les accouchements sont en général assistés par un personnel qualifié. La moyenne des ZS sous appui UE est au-delà de la moyenne provinciale. Les déplacés ont explosé la moyenne de la ZS de Goma.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9127" y="123835"/>
            <a:ext cx="2060228" cy="721292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 bwMode="auto">
          <a:xfrm>
            <a:off x="142645" y="123835"/>
            <a:ext cx="10515600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sz="3600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TAUX D’ACCOUCHEMENTS ASSISTES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1546061505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87C8266B-E8D5-0140-988F-22DC276F342C}"/>
              </a:ext>
            </a:extLst>
          </p:cNvPr>
          <p:cNvSpPr/>
          <p:nvPr/>
        </p:nvSpPr>
        <p:spPr>
          <a:xfrm>
            <a:off x="10244235" y="1690255"/>
            <a:ext cx="1185765" cy="694123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3056974"/>
              </p:ext>
            </p:extLst>
          </p:nvPr>
        </p:nvGraphicFramePr>
        <p:xfrm>
          <a:off x="318655" y="747757"/>
          <a:ext cx="11249889" cy="46278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86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95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90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95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09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71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57170">
                  <a:extLst>
                    <a:ext uri="{9D8B030D-6E8A-4147-A177-3AD203B41FA5}">
                      <a16:colId xmlns:a16="http://schemas.microsoft.com/office/drawing/2014/main" val="955804468"/>
                    </a:ext>
                  </a:extLst>
                </a:gridCol>
              </a:tblGrid>
              <a:tr h="607381"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ZONES DE SANTE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S1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043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BIENA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74,3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043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GOMA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110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112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120,7</a:t>
                      </a:r>
                      <a:endParaRPr lang="fr-FR" sz="20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043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KARISIMBI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73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72,7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043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KYONDO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74,1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043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MANGUREDJIPA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110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123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114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86,9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043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MASEREKA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81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043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MUSIENENE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79,8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2043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RUTSHURU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110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87,1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2043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VUHOVI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71,9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2043">
                <a:tc gridSpan="2"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Moyenne provinciale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80,8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999AC4D2-117C-F6D7-30A3-BE05A930073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8656" y="5655897"/>
            <a:ext cx="11568544" cy="769441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200" dirty="0">
                <a:solidFill>
                  <a:srgbClr val="002060"/>
                </a:solidFill>
              </a:rPr>
              <a:t>Taux de couvertures globalement élevés sauf pour les ZS de Biena, Karisimbi, Kyondo et </a:t>
            </a:r>
            <a:r>
              <a:rPr lang="fr-FR" sz="2200" dirty="0" err="1">
                <a:solidFill>
                  <a:srgbClr val="002060"/>
                </a:solidFill>
              </a:rPr>
              <a:t>Vuhovi</a:t>
            </a:r>
            <a:r>
              <a:rPr lang="fr-FR" sz="2200" dirty="0">
                <a:solidFill>
                  <a:srgbClr val="002060"/>
                </a:solidFill>
              </a:rPr>
              <a:t> en au S1 2024.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254" y="52023"/>
            <a:ext cx="1704110" cy="682442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 bwMode="auto">
          <a:xfrm>
            <a:off x="748145" y="52023"/>
            <a:ext cx="8312728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sz="3600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TAUX DE COUVERTURE PENTA 3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2090583376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D8EA426C-EB4D-96BF-1FFF-F5E065A641A1}"/>
              </a:ext>
            </a:extLst>
          </p:cNvPr>
          <p:cNvSpPr/>
          <p:nvPr/>
        </p:nvSpPr>
        <p:spPr>
          <a:xfrm>
            <a:off x="9587345" y="1842655"/>
            <a:ext cx="1482437" cy="914400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0103166"/>
              </p:ext>
            </p:extLst>
          </p:nvPr>
        </p:nvGraphicFramePr>
        <p:xfrm>
          <a:off x="311640" y="969719"/>
          <a:ext cx="10758142" cy="48014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1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9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1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85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289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8969">
                  <a:extLst>
                    <a:ext uri="{9D8B030D-6E8A-4147-A177-3AD203B41FA5}">
                      <a16:colId xmlns:a16="http://schemas.microsoft.com/office/drawing/2014/main" val="1647989723"/>
                    </a:ext>
                  </a:extLst>
                </a:gridCol>
              </a:tblGrid>
              <a:tr h="436499"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ZS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S1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4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BIENA</a:t>
                      </a:r>
                    </a:p>
                  </a:txBody>
                  <a:tcPr/>
                </a:tc>
                <a:tc rowSpan="10">
                  <a:txBody>
                    <a:bodyPr/>
                    <a:lstStyle/>
                    <a:p>
                      <a:pPr algn="ctr"/>
                      <a:endParaRPr lang="fr-FR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93%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91%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101%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4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GOMA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69%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93%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90%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81%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4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KARISIMBI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88%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93%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88%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4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KYONDO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109%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92%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109%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64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MANGUREDJIPA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94%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120%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92%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102%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64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MASEREKA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78%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104%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64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MUSIENENE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59%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101%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64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RUTSHURU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112%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112%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91%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112%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649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VUHOVI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52%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35%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6499">
                <a:tc gridSpan="2"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Moyenne provinciale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chemeClr val="bg1"/>
                          </a:solidFill>
                        </a:rPr>
                        <a:t>60,4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36,0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44,7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95,7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69,6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562" y="19115"/>
            <a:ext cx="1482437" cy="914400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 bwMode="auto">
          <a:xfrm>
            <a:off x="0" y="81033"/>
            <a:ext cx="10515600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67500" lnSpcReduction="2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TAUX DE COUVERTURE ENFANTS COMPLETEMENTS VACCINES (ECV)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4152903690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>
            <a:extLst>
              <a:ext uri="{FF2B5EF4-FFF2-40B4-BE49-F238E27FC236}">
                <a16:creationId xmlns:a16="http://schemas.microsoft.com/office/drawing/2014/main" id="{31DBB0E5-06DE-43B2-27EB-530BD7A02A6E}"/>
              </a:ext>
            </a:extLst>
          </p:cNvPr>
          <p:cNvSpPr/>
          <p:nvPr/>
        </p:nvSpPr>
        <p:spPr>
          <a:xfrm>
            <a:off x="10487891" y="1714867"/>
            <a:ext cx="1192777" cy="612697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0214861"/>
              </p:ext>
            </p:extLst>
          </p:nvPr>
        </p:nvGraphicFramePr>
        <p:xfrm>
          <a:off x="511332" y="733724"/>
          <a:ext cx="11126487" cy="45610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1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1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69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32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51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11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41187">
                  <a:extLst>
                    <a:ext uri="{9D8B030D-6E8A-4147-A177-3AD203B41FA5}">
                      <a16:colId xmlns:a16="http://schemas.microsoft.com/office/drawing/2014/main" val="631699516"/>
                    </a:ext>
                  </a:extLst>
                </a:gridCol>
              </a:tblGrid>
              <a:tr h="598615"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ZONES DE SANTE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S1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BIENA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113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40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GOMA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kern="1200" dirty="0">
                          <a:solidFill>
                            <a:srgbClr val="002060"/>
                          </a:solidFill>
                          <a:latin typeface="+mj-lt"/>
                        </a:rPr>
                        <a:t>69</a:t>
                      </a:r>
                      <a:endParaRPr lang="fr-FR" sz="2000" kern="1200" dirty="0">
                        <a:solidFill>
                          <a:srgbClr val="00206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kern="1200" dirty="0">
                          <a:solidFill>
                            <a:srgbClr val="002060"/>
                          </a:solidFill>
                          <a:latin typeface="+mj-lt"/>
                        </a:rPr>
                        <a:t>74</a:t>
                      </a:r>
                      <a:endParaRPr lang="fr-FR" sz="2000" kern="1200" dirty="0">
                        <a:solidFill>
                          <a:srgbClr val="00206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kern="1200" dirty="0">
                          <a:solidFill>
                            <a:srgbClr val="002060"/>
                          </a:solidFill>
                          <a:latin typeface="+mj-lt"/>
                        </a:rPr>
                        <a:t>120</a:t>
                      </a:r>
                      <a:endParaRPr lang="fr-FR" sz="2000" kern="1200" dirty="0">
                        <a:solidFill>
                          <a:srgbClr val="00206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kern="1200" dirty="0">
                          <a:solidFill>
                            <a:srgbClr val="FF0000"/>
                          </a:solidFill>
                          <a:latin typeface="+mj-lt"/>
                        </a:rPr>
                        <a:t>182</a:t>
                      </a:r>
                      <a:endParaRPr lang="fr-FR" sz="2000" b="1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KARISIMBI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82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KYONDO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61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MANGUREDJIPA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45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MASEREKA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34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35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MUSIENENE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57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RUTSHURU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35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VUHOVI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79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6817">
                <a:tc gridSpan="2">
                  <a:txBody>
                    <a:bodyPr/>
                    <a:lstStyle/>
                    <a:p>
                      <a:pPr algn="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Moyenne provinciale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BA0A4473-FD02-96E9-A0E5-8E43138AC22F}"/>
              </a:ext>
            </a:extLst>
          </p:cNvPr>
          <p:cNvSpPr txBox="1"/>
          <p:nvPr/>
        </p:nvSpPr>
        <p:spPr>
          <a:xfrm>
            <a:off x="511332" y="5477945"/>
            <a:ext cx="11348158" cy="646331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</a:rPr>
              <a:t>La fréquentation du curatif dans la ZS de Goma est au-dessus de la moyenne provinciale pour le S1 2024  suite à l’afflux des déplacés de la  zone de santé de Kirotshe et la gratuité des soins dans certaines aires de santé.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1527" y="51282"/>
            <a:ext cx="1828800" cy="682442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 bwMode="auto">
          <a:xfrm>
            <a:off x="512618" y="113200"/>
            <a:ext cx="9448800" cy="620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sz="3600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VI. TAUX DE FREQUENTATION DUCURATIFS  CS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276393626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ED3C266B-6580-8A4D-1CEE-7A208A080E98}"/>
              </a:ext>
            </a:extLst>
          </p:cNvPr>
          <p:cNvSpPr/>
          <p:nvPr/>
        </p:nvSpPr>
        <p:spPr>
          <a:xfrm>
            <a:off x="10044545" y="1814945"/>
            <a:ext cx="1149928" cy="697152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30D6175-CF7B-14C1-1172-78DC78A204B2}"/>
              </a:ext>
            </a:extLst>
          </p:cNvPr>
          <p:cNvSpPr txBox="1"/>
          <p:nvPr/>
        </p:nvSpPr>
        <p:spPr>
          <a:xfrm>
            <a:off x="354875" y="5849231"/>
            <a:ext cx="11283523" cy="707886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Commentaire: </a:t>
            </a:r>
            <a:r>
              <a:rPr lang="fr-FR" sz="2000" dirty="0">
                <a:solidFill>
                  <a:srgbClr val="002060"/>
                </a:solidFill>
              </a:rPr>
              <a:t>Faible proportion des consultations référées à la ZS Goma et de Karisimbi (ZS Urbaines avec une offre privée attractive)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0801" y="113200"/>
            <a:ext cx="1662544" cy="682442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 bwMode="auto">
          <a:xfrm>
            <a:off x="101081" y="113200"/>
            <a:ext cx="10515600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2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TAUX DE REFERENCE</a:t>
            </a:r>
            <a:endParaRPr lang="fr-FR" b="1" dirty="0"/>
          </a:p>
        </p:txBody>
      </p:sp>
      <p:graphicFrame>
        <p:nvGraphicFramePr>
          <p:cNvPr id="7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8778005"/>
              </p:ext>
            </p:extLst>
          </p:nvPr>
        </p:nvGraphicFramePr>
        <p:xfrm>
          <a:off x="354875" y="915183"/>
          <a:ext cx="11039956" cy="49340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7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3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80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52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17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40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2997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29978">
                  <a:extLst>
                    <a:ext uri="{9D8B030D-6E8A-4147-A177-3AD203B41FA5}">
                      <a16:colId xmlns:a16="http://schemas.microsoft.com/office/drawing/2014/main" val="3115306762"/>
                    </a:ext>
                  </a:extLst>
                </a:gridCol>
              </a:tblGrid>
              <a:tr h="616400"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ZONES DE SANTE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S1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765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BIENA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14,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11,8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10,7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10,5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10,5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12,3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765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GOMA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3,3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2,9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4,4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5,6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2,7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3</a:t>
                      </a:r>
                      <a:endParaRPr lang="fr-FR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765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KARISIMBI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7,2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10,2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13,7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14,1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5,6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4,5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765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KYONDO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8,3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8,3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8,2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8,5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7,1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9,2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765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MANGUREDJIPA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10,2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12,3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12,3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13,5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14,1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15,6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1765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MASEREKA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10,2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8,3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10,3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11,5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11,6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11,9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1765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MUSIENENE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9,7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9,6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9,2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9,1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10,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10,8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765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RUTSHURU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13,8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13,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14,3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11,1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9,4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12,8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765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VUHOVI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5,6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6,4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6,8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6,3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6,5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7,9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1765">
                <a:tc>
                  <a:txBody>
                    <a:bodyPr/>
                    <a:lstStyle/>
                    <a:p>
                      <a:endParaRPr lang="fr-FR" sz="2000" b="1" dirty="0">
                        <a:solidFill>
                          <a:srgbClr val="002060"/>
                        </a:solidFill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Moyenne</a:t>
                      </a:r>
                      <a:r>
                        <a:rPr lang="fr-FR" sz="2000" b="1" baseline="0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Provinciale</a:t>
                      </a:r>
                      <a:endParaRPr lang="fr-FR" sz="2000" b="1" dirty="0">
                        <a:solidFill>
                          <a:srgbClr val="002060"/>
                        </a:solidFill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5,8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5,3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6,6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6,4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4,9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4,7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793536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>
            <a:extLst>
              <a:ext uri="{FF2B5EF4-FFF2-40B4-BE49-F238E27FC236}">
                <a16:creationId xmlns:a16="http://schemas.microsoft.com/office/drawing/2014/main" id="{DD77E05D-728B-EDB5-0D99-4C6E2378224D}"/>
              </a:ext>
            </a:extLst>
          </p:cNvPr>
          <p:cNvSpPr/>
          <p:nvPr/>
        </p:nvSpPr>
        <p:spPr>
          <a:xfrm>
            <a:off x="10616681" y="3948545"/>
            <a:ext cx="1131974" cy="471055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290B2048-DF66-D38D-64BD-AA01427F193C}"/>
              </a:ext>
            </a:extLst>
          </p:cNvPr>
          <p:cNvSpPr/>
          <p:nvPr/>
        </p:nvSpPr>
        <p:spPr>
          <a:xfrm>
            <a:off x="10616681" y="2770909"/>
            <a:ext cx="965719" cy="471055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2859134"/>
              </p:ext>
            </p:extLst>
          </p:nvPr>
        </p:nvGraphicFramePr>
        <p:xfrm>
          <a:off x="207818" y="1506283"/>
          <a:ext cx="11776364" cy="4417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64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9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3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89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92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8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253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5364">
                  <a:extLst>
                    <a:ext uri="{9D8B030D-6E8A-4147-A177-3AD203B41FA5}">
                      <a16:colId xmlns:a16="http://schemas.microsoft.com/office/drawing/2014/main" val="3459919988"/>
                    </a:ext>
                  </a:extLst>
                </a:gridCol>
              </a:tblGrid>
              <a:tr h="454979"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ZONES DE SANTE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S1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162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BIENA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1,3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0,6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162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Charité Maternelle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26,8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19,6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13,4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fr-FR" sz="2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162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KARISIMBI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87,9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98,1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93,7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88,7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74,7</a:t>
                      </a:r>
                      <a:endParaRPr lang="fr-FR" sz="20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162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KYONDO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41,2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38,5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43,3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47,4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33,9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7162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MANGUREDJIPA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28,6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47,5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37,1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50,8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162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MASEREKA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26,2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5,7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47,3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34,4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62,6</a:t>
                      </a:r>
                      <a:endParaRPr lang="fr-FR" sz="20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7162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MUSIENENE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8,6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53,9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54,3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7162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RUTSHURU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12,3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14,6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12,6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5,1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8655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VUHOVI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fr-FR" sz="2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7162">
                <a:tc gridSpan="2">
                  <a:txBody>
                    <a:bodyPr/>
                    <a:lstStyle/>
                    <a:p>
                      <a:pPr algn="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Moyenne Provinciale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28,1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23,2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36,7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37,4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34,8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31,3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4436" y="113198"/>
            <a:ext cx="2022764" cy="768349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 bwMode="auto">
          <a:xfrm>
            <a:off x="569172" y="-41774"/>
            <a:ext cx="8423564" cy="1078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sz="3600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PROPORTION DES CONTRE REFERES PARMIS LES REFERES ADMIS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1897405905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4">
            <a:extLst>
              <a:ext uri="{FF2B5EF4-FFF2-40B4-BE49-F238E27FC236}">
                <a16:creationId xmlns:a16="http://schemas.microsoft.com/office/drawing/2014/main" id="{25EC9318-F480-7EBB-C229-AB655D9A9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464" y="1017037"/>
            <a:ext cx="10663336" cy="5159926"/>
          </a:xfrm>
        </p:spPr>
        <p:txBody>
          <a:bodyPr>
            <a:normAutofit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CONTEXTE DE LA PROVINCE;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ETAT DE SANTE DE LA POPULATION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PROFIL DE LA MORBIDITE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PROFIL DE LA MORTALITE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PRINCIPALES EPIDEMIES INVESTIGUEES ET RIPOSTEES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INDICATEURS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GESTION: MEDICAMENTS, FINANCES, RESSOURCES HUMAINES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APPUI INSTITIONNEL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PROBLEMES ET CONTRAINTES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33999"/>
            <a:ext cx="1244338" cy="824001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 bwMode="auto">
          <a:xfrm>
            <a:off x="80299" y="255454"/>
            <a:ext cx="10515600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2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DE PRESENTATION</a:t>
            </a:r>
          </a:p>
        </p:txBody>
      </p:sp>
    </p:spTree>
    <p:extLst>
      <p:ext uri="{BB962C8B-B14F-4D97-AF65-F5344CB8AC3E}">
        <p14:creationId xmlns:p14="http://schemas.microsoft.com/office/powerpoint/2010/main" val="3231549065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>
            <a:extLst>
              <a:ext uri="{FF2B5EF4-FFF2-40B4-BE49-F238E27FC236}">
                <a16:creationId xmlns:a16="http://schemas.microsoft.com/office/drawing/2014/main" id="{F6957D33-F114-2F0F-9D14-88545A29E26A}"/>
              </a:ext>
            </a:extLst>
          </p:cNvPr>
          <p:cNvSpPr/>
          <p:nvPr/>
        </p:nvSpPr>
        <p:spPr>
          <a:xfrm>
            <a:off x="9157855" y="4059382"/>
            <a:ext cx="1518341" cy="558606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FD8DD87C-2B7A-9351-B279-3F1A80194EEE}"/>
              </a:ext>
            </a:extLst>
          </p:cNvPr>
          <p:cNvSpPr/>
          <p:nvPr/>
        </p:nvSpPr>
        <p:spPr>
          <a:xfrm>
            <a:off x="9531927" y="2521527"/>
            <a:ext cx="969818" cy="558606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1524392"/>
              </p:ext>
            </p:extLst>
          </p:nvPr>
        </p:nvGraphicFramePr>
        <p:xfrm>
          <a:off x="573522" y="669415"/>
          <a:ext cx="10043158" cy="45610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9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81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62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8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97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64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008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00866">
                  <a:extLst>
                    <a:ext uri="{9D8B030D-6E8A-4147-A177-3AD203B41FA5}">
                      <a16:colId xmlns:a16="http://schemas.microsoft.com/office/drawing/2014/main" val="1002929654"/>
                    </a:ext>
                  </a:extLst>
                </a:gridCol>
              </a:tblGrid>
              <a:tr h="598615"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ZONES DE SANTE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S1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BIENA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104,4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62,6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43,3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43,9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46,1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70,4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GOMA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79,4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86,8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81,6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86,4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97,8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88,8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KARISIMBI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51,6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62,4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31,4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64,9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85,4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KYONDO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130,8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142,8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145,5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148,3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136,4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157,5</a:t>
                      </a:r>
                      <a:endParaRPr lang="fr-FR" sz="20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MANGUREDJIPA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105,5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88,4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53,1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51,9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47,8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60,9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MASEREKA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79,1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56,9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44,4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44,1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47,1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73,9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MUSIENENE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79,9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82,2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46,8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53,7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RUTSHURU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116,5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117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109,2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137,2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108,7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164,7</a:t>
                      </a:r>
                      <a:endParaRPr lang="fr-FR" sz="20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VUHOVI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60,8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59,,7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50,6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48,5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48,4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59,6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6817">
                <a:tc gridSpan="2">
                  <a:txBody>
                    <a:bodyPr/>
                    <a:lstStyle/>
                    <a:p>
                      <a:pPr algn="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Moyenne Provinciale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873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76,8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72,8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72,2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7F05972F-4B05-6C1C-0C60-DAA5030C04DF}"/>
              </a:ext>
            </a:extLst>
          </p:cNvPr>
          <p:cNvSpPr txBox="1"/>
          <p:nvPr/>
        </p:nvSpPr>
        <p:spPr>
          <a:xfrm>
            <a:off x="681684" y="5352119"/>
            <a:ext cx="9994512" cy="646331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Commentaire: Deux HGR ont une occupation supérieure à 100%: </a:t>
            </a:r>
            <a:r>
              <a:rPr lang="fr-FR" dirty="0">
                <a:solidFill>
                  <a:srgbClr val="002060"/>
                </a:solidFill>
              </a:rPr>
              <a:t>Kyondo et Rutshuru. La situation de Rutshuru serait liée à la présence de MSF France qui applique la gratuité des soins.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6951" y="51281"/>
            <a:ext cx="1518341" cy="987809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 bwMode="auto">
          <a:xfrm>
            <a:off x="101081" y="113200"/>
            <a:ext cx="10515600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2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TAUX D’OCCUPATION DES LITS HGR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399477279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2544846D-32F3-12F9-6997-618B8F31DFF1}"/>
              </a:ext>
            </a:extLst>
          </p:cNvPr>
          <p:cNvSpPr/>
          <p:nvPr/>
        </p:nvSpPr>
        <p:spPr>
          <a:xfrm>
            <a:off x="10058400" y="2923309"/>
            <a:ext cx="928255" cy="1385455"/>
          </a:xfrm>
          <a:prstGeom prst="round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3C44F354-157D-11D6-C0DF-8CCAD5E51618}"/>
              </a:ext>
            </a:extLst>
          </p:cNvPr>
          <p:cNvSpPr/>
          <p:nvPr/>
        </p:nvSpPr>
        <p:spPr>
          <a:xfrm>
            <a:off x="10210800" y="1676400"/>
            <a:ext cx="678873" cy="706582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CBCDD1E-3D9D-81E4-C21B-8E981AE13D23}"/>
              </a:ext>
            </a:extLst>
          </p:cNvPr>
          <p:cNvSpPr txBox="1"/>
          <p:nvPr/>
        </p:nvSpPr>
        <p:spPr>
          <a:xfrm>
            <a:off x="706582" y="5783064"/>
            <a:ext cx="10917382" cy="646331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</a:rPr>
              <a:t>Proportion des césariennes élevée à BIENA; GOMA, MASEREKA, KYONDO, </a:t>
            </a:r>
            <a:r>
              <a:rPr lang="fr-FR" dirty="0" err="1">
                <a:solidFill>
                  <a:srgbClr val="002060"/>
                </a:solidFill>
              </a:rPr>
              <a:t>MpA</a:t>
            </a:r>
            <a:r>
              <a:rPr lang="fr-FR" dirty="0">
                <a:solidFill>
                  <a:srgbClr val="002060"/>
                </a:solidFill>
              </a:rPr>
              <a:t> et MUSIENENE. </a:t>
            </a:r>
          </a:p>
          <a:p>
            <a:r>
              <a:rPr lang="fr-FR" dirty="0">
                <a:solidFill>
                  <a:srgbClr val="002060"/>
                </a:solidFill>
              </a:rPr>
              <a:t>Cependant il est constat faible proportion à Karisimbi. La moyenne de la province reste dans les normes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1309" y="149611"/>
            <a:ext cx="2326504" cy="682442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 bwMode="auto">
          <a:xfrm>
            <a:off x="84187" y="211529"/>
            <a:ext cx="10515600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2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TAUX DES CESARIENNEES</a:t>
            </a:r>
            <a:endParaRPr lang="fr-FR" b="1" dirty="0"/>
          </a:p>
        </p:txBody>
      </p:sp>
      <p:graphicFrame>
        <p:nvGraphicFramePr>
          <p:cNvPr id="9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3523308"/>
              </p:ext>
            </p:extLst>
          </p:nvPr>
        </p:nvGraphicFramePr>
        <p:xfrm>
          <a:off x="382714" y="996092"/>
          <a:ext cx="10811759" cy="45610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64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4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92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1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48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004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00421">
                  <a:extLst>
                    <a:ext uri="{9D8B030D-6E8A-4147-A177-3AD203B41FA5}">
                      <a16:colId xmlns:a16="http://schemas.microsoft.com/office/drawing/2014/main" val="3160742907"/>
                    </a:ext>
                  </a:extLst>
                </a:gridCol>
              </a:tblGrid>
              <a:tr h="598615"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ZONES DE SANTE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latin typeface="+mj-lt"/>
                        </a:rPr>
                        <a:t>S1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BIENA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18,2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17,5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17,7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18,2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21,8</a:t>
                      </a:r>
                      <a:endParaRPr lang="fr-FR" sz="20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GOMA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30,1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36,4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34,4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34,7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27,8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27,9</a:t>
                      </a:r>
                      <a:endParaRPr lang="fr-FR" sz="20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KARISIMBI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6,8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10,3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10,6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9,7</a:t>
                      </a:r>
                      <a:endParaRPr lang="fr-FR" sz="2000" b="1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KYONDO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19,1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20,1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20,7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23,8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26,7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27,2</a:t>
                      </a:r>
                      <a:endParaRPr lang="fr-FR" sz="20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MANGUREDJIPA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14,2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14,9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18,4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17,8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22,3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21,6</a:t>
                      </a:r>
                      <a:endParaRPr lang="fr-FR" sz="20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MASEREKA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19,4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27,2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29,9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30,9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29,1</a:t>
                      </a:r>
                      <a:endParaRPr lang="fr-FR" sz="20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MUSIENENE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21,3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23,3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20,9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28,5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25,2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23,9</a:t>
                      </a:r>
                      <a:endParaRPr lang="fr-FR" sz="20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RUTSHURU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17,9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19,7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22,4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17,1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14,5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16,6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6817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VUHOVI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16,2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j-lt"/>
                        </a:rPr>
                        <a:t>19,5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21,2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14,5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13,3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Moyenne provinciale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10,1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11,6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11,9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j-lt"/>
                        </a:rPr>
                        <a:t>16,8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15,8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15,9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558079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7476940"/>
              </p:ext>
            </p:extLst>
          </p:nvPr>
        </p:nvGraphicFramePr>
        <p:xfrm>
          <a:off x="501961" y="671806"/>
          <a:ext cx="11066585" cy="435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8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9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0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2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5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74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334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33428">
                  <a:extLst>
                    <a:ext uri="{9D8B030D-6E8A-4147-A177-3AD203B41FA5}">
                      <a16:colId xmlns:a16="http://schemas.microsoft.com/office/drawing/2014/main" val="697470182"/>
                    </a:ext>
                  </a:extLst>
                </a:gridCol>
              </a:tblGrid>
              <a:tr h="229745"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ZONES DE SANTE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S1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11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BIENA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0,4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11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GOMA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11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KARISIMBI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0,6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11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KYONDO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11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MANGUREDJIPA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511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MASEREKA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2,2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0,4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11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MUSIENENE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511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RUTSHURU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0,2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5119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VUHOVI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0,8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Moyenne provinciale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0,8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0,6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0,6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0,7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0,6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19198B8F-6809-82E6-2131-541E02AFC115}"/>
              </a:ext>
            </a:extLst>
          </p:cNvPr>
          <p:cNvSpPr txBox="1"/>
          <p:nvPr/>
        </p:nvSpPr>
        <p:spPr>
          <a:xfrm>
            <a:off x="622169" y="5172114"/>
            <a:ext cx="9880892" cy="430887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200" b="1" dirty="0">
                <a:solidFill>
                  <a:srgbClr val="002060"/>
                </a:solidFill>
              </a:rPr>
              <a:t>Commentaire: </a:t>
            </a:r>
            <a:r>
              <a:rPr lang="fr-FR" sz="2200" dirty="0">
                <a:solidFill>
                  <a:srgbClr val="002060"/>
                </a:solidFill>
              </a:rPr>
              <a:t>Taux d’infection est élevé à VUHOVI suivi de KARISIMBI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5382" y="51282"/>
            <a:ext cx="2036618" cy="682442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 bwMode="auto">
          <a:xfrm>
            <a:off x="101081" y="113200"/>
            <a:ext cx="10515600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sz="3600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TAUX D’INFECTION POST OPERATOIRE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193484699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3B2DE453-7DAA-B3E7-DF7F-3560FE4CEF22}"/>
              </a:ext>
            </a:extLst>
          </p:cNvPr>
          <p:cNvSpPr/>
          <p:nvPr/>
        </p:nvSpPr>
        <p:spPr>
          <a:xfrm>
            <a:off x="3177915" y="4706911"/>
            <a:ext cx="8504419" cy="434714"/>
          </a:xfrm>
          <a:prstGeom prst="round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5AED1A7C-E2BD-83D7-D2A2-4F6FB5445F84}"/>
              </a:ext>
            </a:extLst>
          </p:cNvPr>
          <p:cNvSpPr/>
          <p:nvPr/>
        </p:nvSpPr>
        <p:spPr>
          <a:xfrm>
            <a:off x="3447738" y="5636302"/>
            <a:ext cx="8289557" cy="434714"/>
          </a:xfrm>
          <a:prstGeom prst="round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9346" y="113200"/>
            <a:ext cx="1593272" cy="824001"/>
          </a:xfrm>
          <a:prstGeom prst="rect">
            <a:avLst/>
          </a:prstGeom>
        </p:spPr>
      </p:pic>
      <p:sp>
        <p:nvSpPr>
          <p:cNvPr id="8" name="Titre 1"/>
          <p:cNvSpPr txBox="1">
            <a:spLocks/>
          </p:cNvSpPr>
          <p:nvPr/>
        </p:nvSpPr>
        <p:spPr bwMode="auto">
          <a:xfrm>
            <a:off x="101081" y="113199"/>
            <a:ext cx="10515600" cy="823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75000" lnSpcReduction="2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IV. EVOLUTION DE LA MORTALITE DANS LES HOPITAUX SOUS APPUI UE</a:t>
            </a:r>
            <a:endParaRPr lang="fr-FR" b="1" dirty="0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5B21EED3-AE60-A214-1A44-9D562BF9DA7B}"/>
              </a:ext>
            </a:extLst>
          </p:cNvPr>
          <p:cNvSpPr/>
          <p:nvPr/>
        </p:nvSpPr>
        <p:spPr>
          <a:xfrm>
            <a:off x="3177915" y="2353456"/>
            <a:ext cx="8484433" cy="558606"/>
          </a:xfrm>
          <a:prstGeom prst="round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1C175D99-91EF-D948-1E90-66FDA12A40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5432331"/>
              </p:ext>
            </p:extLst>
          </p:nvPr>
        </p:nvGraphicFramePr>
        <p:xfrm>
          <a:off x="509666" y="937199"/>
          <a:ext cx="11227629" cy="599493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656239">
                  <a:extLst>
                    <a:ext uri="{9D8B030D-6E8A-4147-A177-3AD203B41FA5}">
                      <a16:colId xmlns:a16="http://schemas.microsoft.com/office/drawing/2014/main" val="205916391"/>
                    </a:ext>
                  </a:extLst>
                </a:gridCol>
                <a:gridCol w="1428565">
                  <a:extLst>
                    <a:ext uri="{9D8B030D-6E8A-4147-A177-3AD203B41FA5}">
                      <a16:colId xmlns:a16="http://schemas.microsoft.com/office/drawing/2014/main" val="2665767945"/>
                    </a:ext>
                  </a:extLst>
                </a:gridCol>
                <a:gridCol w="1428565">
                  <a:extLst>
                    <a:ext uri="{9D8B030D-6E8A-4147-A177-3AD203B41FA5}">
                      <a16:colId xmlns:a16="http://schemas.microsoft.com/office/drawing/2014/main" val="1255399845"/>
                    </a:ext>
                  </a:extLst>
                </a:gridCol>
                <a:gridCol w="1428565">
                  <a:extLst>
                    <a:ext uri="{9D8B030D-6E8A-4147-A177-3AD203B41FA5}">
                      <a16:colId xmlns:a16="http://schemas.microsoft.com/office/drawing/2014/main" val="1476355205"/>
                    </a:ext>
                  </a:extLst>
                </a:gridCol>
                <a:gridCol w="1428565">
                  <a:extLst>
                    <a:ext uri="{9D8B030D-6E8A-4147-A177-3AD203B41FA5}">
                      <a16:colId xmlns:a16="http://schemas.microsoft.com/office/drawing/2014/main" val="3941612284"/>
                    </a:ext>
                  </a:extLst>
                </a:gridCol>
                <a:gridCol w="1428565">
                  <a:extLst>
                    <a:ext uri="{9D8B030D-6E8A-4147-A177-3AD203B41FA5}">
                      <a16:colId xmlns:a16="http://schemas.microsoft.com/office/drawing/2014/main" val="2603229698"/>
                    </a:ext>
                  </a:extLst>
                </a:gridCol>
                <a:gridCol w="1428565">
                  <a:extLst>
                    <a:ext uri="{9D8B030D-6E8A-4147-A177-3AD203B41FA5}">
                      <a16:colId xmlns:a16="http://schemas.microsoft.com/office/drawing/2014/main" val="977691587"/>
                    </a:ext>
                  </a:extLst>
                </a:gridCol>
              </a:tblGrid>
              <a:tr h="466543">
                <a:tc>
                  <a:txBody>
                    <a:bodyPr/>
                    <a:lstStyle/>
                    <a:p>
                      <a:pPr algn="l" fontAlgn="b"/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2019,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2020,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2021,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2022,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2023,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S1 2024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2206878"/>
                  </a:ext>
                </a:extLst>
              </a:tr>
              <a:tr h="466543">
                <a:tc>
                  <a:txBody>
                    <a:bodyPr/>
                    <a:lstStyle/>
                    <a:p>
                      <a:pPr algn="l" fontAlgn="b"/>
                      <a:r>
                        <a:rPr lang="fr-CD" sz="2800" b="1" u="none" strike="noStrike" dirty="0" err="1">
                          <a:solidFill>
                            <a:srgbClr val="002060"/>
                          </a:solidFill>
                          <a:effectLst/>
                        </a:rPr>
                        <a:t>Biena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0,5%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0,8%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2,4%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2,7%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3,3%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3,0%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41572784"/>
                  </a:ext>
                </a:extLst>
              </a:tr>
              <a:tr h="466543">
                <a:tc>
                  <a:txBody>
                    <a:bodyPr/>
                    <a:lstStyle/>
                    <a:p>
                      <a:pPr algn="l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CH </a:t>
                      </a:r>
                      <a:r>
                        <a:rPr lang="fr-CD" sz="2800" b="1" u="none" strike="noStrike" dirty="0" err="1">
                          <a:solidFill>
                            <a:srgbClr val="002060"/>
                          </a:solidFill>
                          <a:effectLst/>
                        </a:rPr>
                        <a:t>Keshero</a:t>
                      </a:r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2,9%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3,7%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3,5%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3,6%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3,8%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2,8%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44794007"/>
                  </a:ext>
                </a:extLst>
              </a:tr>
              <a:tr h="466543">
                <a:tc>
                  <a:txBody>
                    <a:bodyPr/>
                    <a:lstStyle/>
                    <a:p>
                      <a:pPr algn="l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 Virunga 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4,8%</a:t>
                      </a:r>
                      <a:endParaRPr lang="fr-CD" sz="2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FF0000"/>
                          </a:solidFill>
                          <a:effectLst/>
                        </a:rPr>
                        <a:t>2,0%</a:t>
                      </a:r>
                      <a:endParaRPr lang="fr-CD" sz="28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3,5%</a:t>
                      </a:r>
                      <a:endParaRPr lang="fr-CD" sz="2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4,7%</a:t>
                      </a:r>
                      <a:endParaRPr lang="fr-CD" sz="2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5,3%</a:t>
                      </a:r>
                      <a:endParaRPr lang="fr-CD" sz="2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5,1%</a:t>
                      </a:r>
                      <a:endParaRPr lang="fr-CD" sz="2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4346169"/>
                  </a:ext>
                </a:extLst>
              </a:tr>
              <a:tr h="466543">
                <a:tc>
                  <a:txBody>
                    <a:bodyPr/>
                    <a:lstStyle/>
                    <a:p>
                      <a:pPr algn="l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 Kyondo 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2,1%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5,7%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1,9%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1,5%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1,4%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1,8%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7336738"/>
                  </a:ext>
                </a:extLst>
              </a:tr>
              <a:tr h="466543">
                <a:tc>
                  <a:txBody>
                    <a:bodyPr/>
                    <a:lstStyle/>
                    <a:p>
                      <a:pPr algn="l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fr-CD" sz="2800" b="1" u="none" strike="noStrike" dirty="0" err="1">
                          <a:solidFill>
                            <a:srgbClr val="002060"/>
                          </a:solidFill>
                          <a:effectLst/>
                        </a:rPr>
                        <a:t>Manguredjipa</a:t>
                      </a:r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0,5%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1,4%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1,2%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1,0%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1,4%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1,9%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7382038"/>
                  </a:ext>
                </a:extLst>
              </a:tr>
              <a:tr h="466543">
                <a:tc>
                  <a:txBody>
                    <a:bodyPr/>
                    <a:lstStyle/>
                    <a:p>
                      <a:pPr algn="l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 Masereka 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1,5%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0,7%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1,8%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2,0%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1,3%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1,8%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35968765"/>
                  </a:ext>
                </a:extLst>
              </a:tr>
              <a:tr h="466543">
                <a:tc>
                  <a:txBody>
                    <a:bodyPr/>
                    <a:lstStyle/>
                    <a:p>
                      <a:pPr algn="l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fr-CD" sz="2800" b="1" u="none" strike="noStrike" dirty="0" err="1">
                          <a:solidFill>
                            <a:srgbClr val="002060"/>
                          </a:solidFill>
                          <a:effectLst/>
                        </a:rPr>
                        <a:t>Musienene</a:t>
                      </a:r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1,8%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0,9%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2,1%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1,7%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002060"/>
                          </a:solidFill>
                          <a:effectLst/>
                        </a:rPr>
                        <a:t>1,4%</a:t>
                      </a:r>
                      <a:endParaRPr lang="fr-CD" sz="28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1,5%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12712919"/>
                  </a:ext>
                </a:extLst>
              </a:tr>
              <a:tr h="466543">
                <a:tc>
                  <a:txBody>
                    <a:bodyPr/>
                    <a:lstStyle/>
                    <a:p>
                      <a:pPr algn="l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 Rutshuru 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FF0000"/>
                          </a:solidFill>
                          <a:effectLst/>
                        </a:rPr>
                        <a:t>5,3%</a:t>
                      </a:r>
                      <a:endParaRPr lang="fr-CD" sz="28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FF0000"/>
                          </a:solidFill>
                          <a:effectLst/>
                        </a:rPr>
                        <a:t>2,3%</a:t>
                      </a:r>
                      <a:endParaRPr lang="fr-CD" sz="28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FF0000"/>
                          </a:solidFill>
                          <a:effectLst/>
                        </a:rPr>
                        <a:t>5,3%</a:t>
                      </a:r>
                      <a:endParaRPr lang="fr-CD" sz="28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FF0000"/>
                          </a:solidFill>
                          <a:effectLst/>
                        </a:rPr>
                        <a:t>4,8%</a:t>
                      </a:r>
                      <a:endParaRPr lang="fr-CD" sz="28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>
                          <a:solidFill>
                            <a:srgbClr val="FF0000"/>
                          </a:solidFill>
                          <a:effectLst/>
                        </a:rPr>
                        <a:t>4,9%</a:t>
                      </a:r>
                      <a:endParaRPr lang="fr-CD" sz="28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4,9%</a:t>
                      </a:r>
                      <a:endParaRPr lang="fr-CD" sz="2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41979642"/>
                  </a:ext>
                </a:extLst>
              </a:tr>
              <a:tr h="466543">
                <a:tc>
                  <a:txBody>
                    <a:bodyPr/>
                    <a:lstStyle/>
                    <a:p>
                      <a:pPr algn="l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fr-CD" sz="2800" b="1" u="none" strike="noStrike" dirty="0" err="1">
                          <a:solidFill>
                            <a:srgbClr val="002060"/>
                          </a:solidFill>
                          <a:effectLst/>
                        </a:rPr>
                        <a:t>Vuhovi</a:t>
                      </a:r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1,7%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5,9%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2,6%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2,5%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2,8%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2,3%</a:t>
                      </a:r>
                      <a:endParaRPr lang="fr-CD" sz="2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6101140"/>
                  </a:ext>
                </a:extLst>
              </a:tr>
              <a:tr h="466543">
                <a:tc>
                  <a:txBody>
                    <a:bodyPr/>
                    <a:lstStyle/>
                    <a:p>
                      <a:pPr algn="l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HPNK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7,0%</a:t>
                      </a:r>
                      <a:endParaRPr lang="fr-CD" sz="2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2,5%</a:t>
                      </a:r>
                      <a:endParaRPr lang="fr-CD" sz="2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7,7%</a:t>
                      </a:r>
                      <a:endParaRPr lang="fr-CD" sz="2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7,1%</a:t>
                      </a:r>
                      <a:endParaRPr lang="fr-CD" sz="2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8,4%</a:t>
                      </a:r>
                      <a:endParaRPr lang="fr-CD" sz="2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5,9%</a:t>
                      </a:r>
                      <a:endParaRPr lang="fr-CD" sz="2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0121434"/>
                  </a:ext>
                </a:extLst>
              </a:tr>
              <a:tr h="466543">
                <a:tc>
                  <a:txBody>
                    <a:bodyPr/>
                    <a:lstStyle/>
                    <a:p>
                      <a:pPr algn="l" fontAlgn="b"/>
                      <a:r>
                        <a:rPr lang="fr-CD" sz="2800" b="1" u="none" strike="noStrike" dirty="0">
                          <a:effectLst/>
                        </a:rPr>
                        <a:t> Nord Kivu Province</a:t>
                      </a:r>
                      <a:endParaRPr lang="fr-CD" sz="2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1,7%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1,9%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2,1%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1,8%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2,1%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1,9%</a:t>
                      </a:r>
                      <a:endParaRPr lang="fr-CD" sz="28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3085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7300572"/>
      </p:ext>
    </p:extLst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C:\Users\Abdoulaye\OneDrive\RDC\PRODS\PRESENTATIONS\Logo PRODS mod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77585"/>
            <a:ext cx="1219200" cy="78041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3426"/>
            <a:ext cx="1244338" cy="824001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 bwMode="auto">
          <a:xfrm>
            <a:off x="84187" y="211529"/>
            <a:ext cx="10515600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2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VII. EVOLUTION CAPITAL MEDICAMENT</a:t>
            </a:r>
            <a:endParaRPr lang="fr-FR" b="1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C1E8379F-198B-7D38-ECAD-43F8C8EDBE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643804"/>
              </p:ext>
            </p:extLst>
          </p:nvPr>
        </p:nvGraphicFramePr>
        <p:xfrm>
          <a:off x="632298" y="1094974"/>
          <a:ext cx="10765898" cy="4481860"/>
        </p:xfrm>
        <a:graphic>
          <a:graphicData uri="http://schemas.openxmlformats.org/drawingml/2006/table">
            <a:tbl>
              <a:tblPr/>
              <a:tblGrid>
                <a:gridCol w="2261744">
                  <a:extLst>
                    <a:ext uri="{9D8B030D-6E8A-4147-A177-3AD203B41FA5}">
                      <a16:colId xmlns:a16="http://schemas.microsoft.com/office/drawing/2014/main" val="2925520061"/>
                    </a:ext>
                  </a:extLst>
                </a:gridCol>
                <a:gridCol w="2201430">
                  <a:extLst>
                    <a:ext uri="{9D8B030D-6E8A-4147-A177-3AD203B41FA5}">
                      <a16:colId xmlns:a16="http://schemas.microsoft.com/office/drawing/2014/main" val="2714005989"/>
                    </a:ext>
                  </a:extLst>
                </a:gridCol>
                <a:gridCol w="2322055">
                  <a:extLst>
                    <a:ext uri="{9D8B030D-6E8A-4147-A177-3AD203B41FA5}">
                      <a16:colId xmlns:a16="http://schemas.microsoft.com/office/drawing/2014/main" val="2680819809"/>
                    </a:ext>
                  </a:extLst>
                </a:gridCol>
                <a:gridCol w="2623622">
                  <a:extLst>
                    <a:ext uri="{9D8B030D-6E8A-4147-A177-3AD203B41FA5}">
                      <a16:colId xmlns:a16="http://schemas.microsoft.com/office/drawing/2014/main" val="2092862050"/>
                    </a:ext>
                  </a:extLst>
                </a:gridCol>
                <a:gridCol w="1357047">
                  <a:extLst>
                    <a:ext uri="{9D8B030D-6E8A-4147-A177-3AD203B41FA5}">
                      <a16:colId xmlns:a16="http://schemas.microsoft.com/office/drawing/2014/main" val="2474485908"/>
                    </a:ext>
                  </a:extLst>
                </a:gridCol>
              </a:tblGrid>
              <a:tr h="750028">
                <a:tc>
                  <a:txBody>
                    <a:bodyPr/>
                    <a:lstStyle/>
                    <a:p>
                      <a:pPr algn="l" fontAlgn="ctr"/>
                      <a:r>
                        <a:rPr lang="fr-CD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Zone de Santé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Capital médicament  de référence 2019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Capital médicament  de référence 2024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% variation du capital médicament ( réf. 2019)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D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Valeur cap / </a:t>
                      </a:r>
                      <a:r>
                        <a:rPr lang="fr-CD" sz="18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hab</a:t>
                      </a:r>
                      <a:endParaRPr lang="fr-CD" sz="18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625817"/>
                  </a:ext>
                </a:extLst>
              </a:tr>
              <a:tr h="414648">
                <a:tc>
                  <a:txBody>
                    <a:bodyPr/>
                    <a:lstStyle/>
                    <a:p>
                      <a:pPr marL="87313" indent="0" algn="l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Biena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290 968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269 474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1,62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2663321"/>
                  </a:ext>
                </a:extLst>
              </a:tr>
              <a:tr h="414648">
                <a:tc>
                  <a:txBody>
                    <a:bodyPr/>
                    <a:lstStyle/>
                    <a:p>
                      <a:pPr marL="87313" indent="0" algn="l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Goma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163 801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167 321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0,51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4773452"/>
                  </a:ext>
                </a:extLst>
              </a:tr>
              <a:tr h="414648">
                <a:tc>
                  <a:txBody>
                    <a:bodyPr/>
                    <a:lstStyle/>
                    <a:p>
                      <a:pPr marL="87313" indent="0" algn="l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Karisimbi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110 038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CD" sz="20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392 504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CD" sz="20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CD" sz="20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9503511"/>
                  </a:ext>
                </a:extLst>
              </a:tr>
              <a:tr h="414648">
                <a:tc>
                  <a:txBody>
                    <a:bodyPr/>
                    <a:lstStyle/>
                    <a:p>
                      <a:pPr marL="87313" indent="0" algn="l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Kyondo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649 725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552 568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2,38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7405768"/>
                  </a:ext>
                </a:extLst>
              </a:tr>
              <a:tr h="414648">
                <a:tc>
                  <a:txBody>
                    <a:bodyPr/>
                    <a:lstStyle/>
                    <a:p>
                      <a:pPr marL="87313" indent="0" algn="l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Manguredjipa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432 097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188 136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1,93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2236475"/>
                  </a:ext>
                </a:extLst>
              </a:tr>
              <a:tr h="414648">
                <a:tc>
                  <a:txBody>
                    <a:bodyPr/>
                    <a:lstStyle/>
                    <a:p>
                      <a:pPr marL="87313" indent="0" algn="l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Masereka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280 457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323 283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1,70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9103221"/>
                  </a:ext>
                </a:extLst>
              </a:tr>
              <a:tr h="414648">
                <a:tc>
                  <a:txBody>
                    <a:bodyPr/>
                    <a:lstStyle/>
                    <a:p>
                      <a:pPr marL="87313" indent="0" algn="l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Musienene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631 551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613 950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1,90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1472142"/>
                  </a:ext>
                </a:extLst>
              </a:tr>
              <a:tr h="414648">
                <a:tc>
                  <a:txBody>
                    <a:bodyPr/>
                    <a:lstStyle/>
                    <a:p>
                      <a:pPr marL="87313" indent="0" algn="l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Rutshuru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263 811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245 366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0,74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9451605"/>
                  </a:ext>
                </a:extLst>
              </a:tr>
              <a:tr h="414648">
                <a:tc>
                  <a:txBody>
                    <a:bodyPr/>
                    <a:lstStyle/>
                    <a:p>
                      <a:pPr marL="87313" indent="0" algn="l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Vuhovi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456 435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282 602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62%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1,86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3091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1987981"/>
      </p:ext>
    </p:extLst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7829" y="482356"/>
            <a:ext cx="8177348" cy="571577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VII. Rationalisation des RHS 2023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5558"/>
            <a:ext cx="1244338" cy="682442"/>
          </a:xfrm>
          <a:prstGeom prst="rect">
            <a:avLst/>
          </a:prstGeom>
        </p:spPr>
      </p:pic>
      <p:graphicFrame>
        <p:nvGraphicFramePr>
          <p:cNvPr id="10" name="Espace réservé du contenu 9">
            <a:extLst>
              <a:ext uri="{FF2B5EF4-FFF2-40B4-BE49-F238E27FC236}">
                <a16:creationId xmlns:a16="http://schemas.microsoft.com/office/drawing/2014/main" id="{CC177826-EC45-AAA9-8415-556E690764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3371524"/>
              </p:ext>
            </p:extLst>
          </p:nvPr>
        </p:nvGraphicFramePr>
        <p:xfrm>
          <a:off x="986740" y="1399592"/>
          <a:ext cx="10218519" cy="4777370"/>
        </p:xfrm>
        <a:graphic>
          <a:graphicData uri="http://schemas.openxmlformats.org/drawingml/2006/table">
            <a:tbl>
              <a:tblPr/>
              <a:tblGrid>
                <a:gridCol w="2253914">
                  <a:extLst>
                    <a:ext uri="{9D8B030D-6E8A-4147-A177-3AD203B41FA5}">
                      <a16:colId xmlns:a16="http://schemas.microsoft.com/office/drawing/2014/main" val="1279532915"/>
                    </a:ext>
                  </a:extLst>
                </a:gridCol>
                <a:gridCol w="724055">
                  <a:extLst>
                    <a:ext uri="{9D8B030D-6E8A-4147-A177-3AD203B41FA5}">
                      <a16:colId xmlns:a16="http://schemas.microsoft.com/office/drawing/2014/main" val="1344706627"/>
                    </a:ext>
                  </a:extLst>
                </a:gridCol>
                <a:gridCol w="724055">
                  <a:extLst>
                    <a:ext uri="{9D8B030D-6E8A-4147-A177-3AD203B41FA5}">
                      <a16:colId xmlns:a16="http://schemas.microsoft.com/office/drawing/2014/main" val="463557369"/>
                    </a:ext>
                  </a:extLst>
                </a:gridCol>
                <a:gridCol w="724055">
                  <a:extLst>
                    <a:ext uri="{9D8B030D-6E8A-4147-A177-3AD203B41FA5}">
                      <a16:colId xmlns:a16="http://schemas.microsoft.com/office/drawing/2014/main" val="2326155426"/>
                    </a:ext>
                  </a:extLst>
                </a:gridCol>
                <a:gridCol w="724055">
                  <a:extLst>
                    <a:ext uri="{9D8B030D-6E8A-4147-A177-3AD203B41FA5}">
                      <a16:colId xmlns:a16="http://schemas.microsoft.com/office/drawing/2014/main" val="2506620779"/>
                    </a:ext>
                  </a:extLst>
                </a:gridCol>
                <a:gridCol w="724055">
                  <a:extLst>
                    <a:ext uri="{9D8B030D-6E8A-4147-A177-3AD203B41FA5}">
                      <a16:colId xmlns:a16="http://schemas.microsoft.com/office/drawing/2014/main" val="3584606696"/>
                    </a:ext>
                  </a:extLst>
                </a:gridCol>
                <a:gridCol w="724055">
                  <a:extLst>
                    <a:ext uri="{9D8B030D-6E8A-4147-A177-3AD203B41FA5}">
                      <a16:colId xmlns:a16="http://schemas.microsoft.com/office/drawing/2014/main" val="2463352527"/>
                    </a:ext>
                  </a:extLst>
                </a:gridCol>
                <a:gridCol w="724055">
                  <a:extLst>
                    <a:ext uri="{9D8B030D-6E8A-4147-A177-3AD203B41FA5}">
                      <a16:colId xmlns:a16="http://schemas.microsoft.com/office/drawing/2014/main" val="1481692352"/>
                    </a:ext>
                  </a:extLst>
                </a:gridCol>
                <a:gridCol w="724055">
                  <a:extLst>
                    <a:ext uri="{9D8B030D-6E8A-4147-A177-3AD203B41FA5}">
                      <a16:colId xmlns:a16="http://schemas.microsoft.com/office/drawing/2014/main" val="3483842458"/>
                    </a:ext>
                  </a:extLst>
                </a:gridCol>
                <a:gridCol w="724055">
                  <a:extLst>
                    <a:ext uri="{9D8B030D-6E8A-4147-A177-3AD203B41FA5}">
                      <a16:colId xmlns:a16="http://schemas.microsoft.com/office/drawing/2014/main" val="3989646350"/>
                    </a:ext>
                  </a:extLst>
                </a:gridCol>
                <a:gridCol w="724055">
                  <a:extLst>
                    <a:ext uri="{9D8B030D-6E8A-4147-A177-3AD203B41FA5}">
                      <a16:colId xmlns:a16="http://schemas.microsoft.com/office/drawing/2014/main" val="1563403546"/>
                    </a:ext>
                  </a:extLst>
                </a:gridCol>
                <a:gridCol w="724055">
                  <a:extLst>
                    <a:ext uri="{9D8B030D-6E8A-4147-A177-3AD203B41FA5}">
                      <a16:colId xmlns:a16="http://schemas.microsoft.com/office/drawing/2014/main" val="3052088732"/>
                    </a:ext>
                  </a:extLst>
                </a:gridCol>
              </a:tblGrid>
              <a:tr h="1623230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Zones de santé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 Médecin génér.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 Nutritionnistes A2 /A1/ L2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 Technicien de labo A2/A1/L2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Accoucheur(se)/Sage-femme </a:t>
                      </a:r>
                      <a:endParaRPr lang="fr-FR" sz="1500" b="0" i="0" u="none" strike="noStrike">
                        <a:solidFill>
                          <a:srgbClr val="002060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 Infirmier A1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 Infirmier A2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 Autre personnel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Total effectif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Ratio Méd / 10000hab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Ratio Accouche / 5000 hab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Ratio Inf (A1,A2) /5000 hab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720550"/>
                  </a:ext>
                </a:extLst>
              </a:tr>
              <a:tr h="315414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 Biena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9780906"/>
                  </a:ext>
                </a:extLst>
              </a:tr>
              <a:tr h="315414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 Goma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809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2,7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537402"/>
                  </a:ext>
                </a:extLst>
              </a:tr>
              <a:tr h="315414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 Karisimbi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443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1 131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13325"/>
                  </a:ext>
                </a:extLst>
              </a:tr>
              <a:tr h="315414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 Kyondo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533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608095"/>
                  </a:ext>
                </a:extLst>
              </a:tr>
              <a:tr h="315414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 Manguredjipa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219273"/>
                  </a:ext>
                </a:extLst>
              </a:tr>
              <a:tr h="315414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 Masereka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757113"/>
                  </a:ext>
                </a:extLst>
              </a:tr>
              <a:tr h="315414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 Musienene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582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993344"/>
                  </a:ext>
                </a:extLst>
              </a:tr>
              <a:tr h="315414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 Rutshuru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385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8151390"/>
                  </a:ext>
                </a:extLst>
              </a:tr>
              <a:tr h="315414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 Vuhovi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0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580521"/>
                  </a:ext>
                </a:extLst>
              </a:tr>
              <a:tr h="315414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Synthèse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996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840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1 739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7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4 516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7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7862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D592E37E-91A8-2937-71E2-28BCB0C1A4EF}"/>
              </a:ext>
            </a:extLst>
          </p:cNvPr>
          <p:cNvSpPr/>
          <p:nvPr/>
        </p:nvSpPr>
        <p:spPr>
          <a:xfrm>
            <a:off x="9030322" y="3344713"/>
            <a:ext cx="762000" cy="601980"/>
          </a:xfrm>
          <a:prstGeom prst="rect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sz="1100"/>
          </a:p>
        </p:txBody>
      </p:sp>
    </p:spTree>
    <p:extLst>
      <p:ext uri="{BB962C8B-B14F-4D97-AF65-F5344CB8AC3E}">
        <p14:creationId xmlns:p14="http://schemas.microsoft.com/office/powerpoint/2010/main" val="3426267153"/>
      </p:ext>
    </p:extLst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4" y="139960"/>
            <a:ext cx="9405227" cy="746448"/>
          </a:xfrm>
        </p:spPr>
        <p:txBody>
          <a:bodyPr>
            <a:normAutofit/>
          </a:bodyPr>
          <a:lstStyle/>
          <a:p>
            <a:r>
              <a:rPr lang="fr-FR" sz="3600" b="1" dirty="0"/>
              <a:t>VIII. Actions menées au niveau de la DPS en 2023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7064587"/>
              </p:ext>
            </p:extLst>
          </p:nvPr>
        </p:nvGraphicFramePr>
        <p:xfrm>
          <a:off x="1244338" y="886409"/>
          <a:ext cx="6172198" cy="559117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134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0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2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856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2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Fonctionnement des Groupes de travail /thématiques du CPP-SS</a:t>
                      </a:r>
                      <a:endParaRPr lang="fr-FR" sz="2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186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Groupe de Travail</a:t>
                      </a:r>
                      <a:endParaRPr lang="fr-FR" sz="18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 err="1">
                          <a:solidFill>
                            <a:srgbClr val="002060"/>
                          </a:solidFill>
                          <a:effectLst/>
                        </a:rPr>
                        <a:t>Nbre</a:t>
                      </a:r>
                      <a:r>
                        <a:rPr lang="fr-FR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 réunions prévues </a:t>
                      </a:r>
                      <a:endParaRPr lang="fr-FR" sz="18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Réalisées</a:t>
                      </a:r>
                      <a:endParaRPr lang="fr-FR" sz="18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CR transmis et archivés à la DPS </a:t>
                      </a:r>
                      <a:endParaRPr lang="fr-FR" sz="18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715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u="none" strike="noStrike">
                          <a:solidFill>
                            <a:srgbClr val="002060"/>
                          </a:solidFill>
                          <a:effectLst/>
                        </a:rPr>
                        <a:t>Planification/ Gouvernance</a:t>
                      </a:r>
                      <a:endParaRPr lang="fr-FR" sz="18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fr-FR" sz="18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715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u="none" strike="noStrike">
                          <a:solidFill>
                            <a:srgbClr val="002060"/>
                          </a:solidFill>
                          <a:effectLst/>
                        </a:rPr>
                        <a:t>Prestation et Encadrement</a:t>
                      </a:r>
                      <a:endParaRPr lang="fr-FR" sz="18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>
                          <a:solidFill>
                            <a:srgbClr val="002060"/>
                          </a:solidFill>
                          <a:effectLst/>
                        </a:rPr>
                        <a:t>12</a:t>
                      </a:r>
                      <a:endParaRPr lang="fr-FR" sz="18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715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u="none" strike="noStrike">
                          <a:solidFill>
                            <a:srgbClr val="002060"/>
                          </a:solidFill>
                          <a:effectLst/>
                        </a:rPr>
                        <a:t>SNIS/Lutte contre la maladie</a:t>
                      </a:r>
                      <a:endParaRPr lang="fr-FR" sz="18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>
                          <a:solidFill>
                            <a:srgbClr val="002060"/>
                          </a:solidFill>
                          <a:effectLst/>
                        </a:rPr>
                        <a:t>12</a:t>
                      </a:r>
                      <a:endParaRPr lang="fr-FR" sz="18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9305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u="none" strike="noStrike">
                          <a:solidFill>
                            <a:srgbClr val="002060"/>
                          </a:solidFill>
                          <a:effectLst/>
                        </a:rPr>
                        <a:t>Approvisionnement MEG et Logistique</a:t>
                      </a:r>
                      <a:endParaRPr lang="fr-FR" sz="18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>
                          <a:solidFill>
                            <a:srgbClr val="002060"/>
                          </a:solidFill>
                          <a:effectLst/>
                        </a:rPr>
                        <a:t>12</a:t>
                      </a:r>
                      <a:endParaRPr lang="fr-FR" sz="18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fr-FR" sz="18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715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u="none" strike="noStrike">
                          <a:solidFill>
                            <a:srgbClr val="002060"/>
                          </a:solidFill>
                          <a:effectLst/>
                        </a:rPr>
                        <a:t>Financement et Contractualisation</a:t>
                      </a:r>
                      <a:endParaRPr lang="fr-FR" sz="18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>
                          <a:solidFill>
                            <a:srgbClr val="002060"/>
                          </a:solidFill>
                          <a:effectLst/>
                        </a:rPr>
                        <a:t>12</a:t>
                      </a:r>
                      <a:endParaRPr lang="fr-FR" sz="18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fr-FR" sz="18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86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u="none" strike="noStrike">
                          <a:solidFill>
                            <a:srgbClr val="002060"/>
                          </a:solidFill>
                          <a:effectLst/>
                        </a:rPr>
                        <a:t>Gestion des RHS</a:t>
                      </a:r>
                      <a:endParaRPr lang="fr-FR" sz="18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endParaRPr lang="fr-FR" sz="18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86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CPP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endParaRPr lang="fr-FR" sz="18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287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2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Fonctionnement de l'ECP</a:t>
                      </a:r>
                      <a:endParaRPr lang="fr-FR" sz="2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386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Réunions de l'ECP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6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6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986F7-6517-D896-5EC1-96EC245FC34A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821090" y="1523208"/>
            <a:ext cx="4089452" cy="4222272"/>
          </a:xfrm>
        </p:spPr>
        <p:txBody>
          <a:bodyPr/>
          <a:lstStyle/>
          <a:p>
            <a:pPr algn="just"/>
            <a:r>
              <a:rPr lang="fr-FR" sz="1800" dirty="0"/>
              <a:t>Au cours de l’année 2023, plusieurs suspensions des cadres de la DPS et/ou changement d’acteurs ont impacté la réalisation de certaines activités planifiées en l’occurrence les réunions de certains  GT</a:t>
            </a:r>
          </a:p>
          <a:p>
            <a:pPr algn="just"/>
            <a:r>
              <a:rPr lang="fr-FR" sz="1800" dirty="0"/>
              <a:t>Les plus affectés sont : GT Gouvernance (41,6%), GT Médicament ( 41,6%) ainsi que le GT Financement (25%) et RHS (16,6%). </a:t>
            </a:r>
          </a:p>
          <a:p>
            <a:pPr algn="just"/>
            <a:endParaRPr lang="fr-FR" sz="1800" dirty="0"/>
          </a:p>
          <a:p>
            <a:pPr algn="just"/>
            <a:r>
              <a:rPr lang="fr-FR" sz="1800" dirty="0"/>
              <a:t>Tenue de 2</a:t>
            </a:r>
            <a:r>
              <a:rPr lang="fr-FR" sz="1800" baseline="30000" dirty="0"/>
              <a:t>ème</a:t>
            </a:r>
            <a:r>
              <a:rPr lang="fr-FR" sz="1800" dirty="0"/>
              <a:t> réunion du Comité Provincial de Pilotage : autorités provinciales plus occupées par  la situation sécuritaire 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5010" y="139960"/>
            <a:ext cx="1665531" cy="74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518209"/>
      </p:ext>
    </p:extLst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4" y="139960"/>
            <a:ext cx="8929056" cy="746448"/>
          </a:xfrm>
        </p:spPr>
        <p:txBody>
          <a:bodyPr>
            <a:normAutofit fontScale="90000"/>
          </a:bodyPr>
          <a:lstStyle/>
          <a:p>
            <a:br>
              <a:rPr lang="fr-FR" sz="3600" b="1" dirty="0">
                <a:latin typeface="+mn-lt"/>
              </a:rPr>
            </a:br>
            <a:br>
              <a:rPr lang="fr-FR" sz="3600" b="1" dirty="0">
                <a:latin typeface="+mn-lt"/>
              </a:rPr>
            </a:br>
            <a:br>
              <a:rPr lang="fr-FR" sz="3600" b="1" dirty="0">
                <a:latin typeface="+mn-lt"/>
              </a:rPr>
            </a:br>
            <a:r>
              <a:rPr lang="fr-FR" sz="3600" b="1" dirty="0">
                <a:latin typeface="+mn-lt"/>
              </a:rPr>
              <a:t>VIII. Actions menées au niveau de la DPS en 2023 -&gt; 2024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000" y="139960"/>
            <a:ext cx="1693506" cy="682442"/>
          </a:xfrm>
          <a:prstGeom prst="rect">
            <a:avLst/>
          </a:prstGeom>
        </p:spPr>
      </p:pic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7DAFDF19-05B8-0C69-A327-A437AC806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780" y="886408"/>
            <a:ext cx="11224726" cy="5730616"/>
          </a:xfrm>
        </p:spPr>
        <p:txBody>
          <a:bodyPr/>
          <a:lstStyle/>
          <a:p>
            <a:r>
              <a:rPr lang="fr-BE" dirty="0"/>
              <a:t>Autres actions réalisées en 2023: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BE" dirty="0"/>
              <a:t>Révision des </a:t>
            </a:r>
            <a:r>
              <a:rPr lang="fr-BE" b="1" dirty="0"/>
              <a:t>protocoles thérapeutiques </a:t>
            </a:r>
            <a:r>
              <a:rPr lang="fr-BE" dirty="0"/>
              <a:t>hospitaliers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BE" dirty="0"/>
              <a:t>Elaboration d’une </a:t>
            </a:r>
            <a:r>
              <a:rPr lang="fr-BE" b="1" dirty="0"/>
              <a:t>liste provinciale des équipements médicaux </a:t>
            </a:r>
            <a:r>
              <a:rPr lang="fr-BE" dirty="0"/>
              <a:t>essentiels (et spécifications techniques)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BE" dirty="0"/>
              <a:t>Organisation des </a:t>
            </a:r>
            <a:r>
              <a:rPr lang="fr-BE" b="1" dirty="0"/>
              <a:t>missions des EPP, des encadreurs cliniciens </a:t>
            </a:r>
            <a:r>
              <a:rPr lang="fr-BE" dirty="0"/>
              <a:t>dans les zones de santé et des encadreurs spécifiques (Nutrition, Palu, transfusion sanguine, …)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BE" dirty="0"/>
              <a:t>Réalisation de </a:t>
            </a:r>
            <a:r>
              <a:rPr lang="fr-BE" b="1" dirty="0"/>
              <a:t>2 revues des SSP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BE" dirty="0"/>
              <a:t>Coordination du processus </a:t>
            </a:r>
            <a:r>
              <a:rPr lang="fr-BE" b="1" dirty="0"/>
              <a:t>planification provinciale </a:t>
            </a:r>
            <a:r>
              <a:rPr lang="fr-BE" dirty="0"/>
              <a:t>(PDZS, PAO des ZS; PPDS 2024-2030; Plan provincial 2024; signature du contrat unique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BE" dirty="0"/>
              <a:t>Quatre évaluations au niveau de la DPS  dans le cadre du contrat unique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1709915"/>
      </p:ext>
    </p:extLst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4" y="0"/>
            <a:ext cx="8634000" cy="886408"/>
          </a:xfrm>
        </p:spPr>
        <p:txBody>
          <a:bodyPr>
            <a:normAutofit fontScale="90000"/>
          </a:bodyPr>
          <a:lstStyle/>
          <a:p>
            <a:r>
              <a:rPr lang="fr-FR" sz="3600" b="1" dirty="0">
                <a:latin typeface="+mn-lt"/>
              </a:rPr>
              <a:t>VIII. Actions menées au niveau de la DPS en 2023 -&gt; 2024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20" y="139960"/>
            <a:ext cx="1843789" cy="847464"/>
          </a:xfrm>
          <a:prstGeom prst="rect">
            <a:avLst/>
          </a:prstGeom>
        </p:spPr>
      </p:pic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7DAFDF19-05B8-0C69-A327-A437AC806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780" y="987424"/>
            <a:ext cx="11224726" cy="5730616"/>
          </a:xfrm>
        </p:spPr>
        <p:txBody>
          <a:bodyPr/>
          <a:lstStyle/>
          <a:p>
            <a:r>
              <a:rPr lang="fr-BE" dirty="0"/>
              <a:t>Autres actions réalisées en 2023 -&gt; 2024:</a:t>
            </a:r>
          </a:p>
          <a:p>
            <a:pPr lvl="1"/>
            <a:r>
              <a:rPr lang="fr-BE" dirty="0"/>
              <a:t>Coordination des interventions d’urgence et de la riposte contre les épidémies (Choléra, M-</a:t>
            </a:r>
            <a:r>
              <a:rPr lang="fr-BE" dirty="0" err="1"/>
              <a:t>PoX</a:t>
            </a:r>
            <a:r>
              <a:rPr lang="fr-BE" dirty="0"/>
              <a:t>, Rougeole)</a:t>
            </a:r>
          </a:p>
          <a:p>
            <a:pPr lvl="1"/>
            <a:r>
              <a:rPr lang="fr-BE" dirty="0"/>
              <a:t>Relance des réunions de coordination des projets</a:t>
            </a:r>
          </a:p>
          <a:p>
            <a:pPr lvl="1"/>
            <a:r>
              <a:rPr lang="fr-BE" dirty="0"/>
              <a:t>Voyages d’études au Burundi et au Gabon dans le cadre de la CSU</a:t>
            </a:r>
          </a:p>
          <a:p>
            <a:pPr lvl="1"/>
            <a:r>
              <a:rPr lang="fr-BE" dirty="0"/>
              <a:t>Etude sur les financements innovants en vue de l’assurance maladie</a:t>
            </a:r>
          </a:p>
          <a:p>
            <a:pPr lvl="1"/>
            <a:r>
              <a:rPr lang="fr-BE" dirty="0"/>
              <a:t>Poursuite du processus visant l’accréditation: recyclage de nouveaux en cadreurs, évaluation au niveau des hôpitaux par les experts visiteurs</a:t>
            </a:r>
          </a:p>
          <a:p>
            <a:pPr lvl="1"/>
            <a:r>
              <a:rPr lang="fr-BE" dirty="0"/>
              <a:t>Consensus sur l’extension du nombre de référence/accréditation (Revue annuelle)µ</a:t>
            </a:r>
          </a:p>
          <a:p>
            <a:pPr lvl="1"/>
            <a:r>
              <a:rPr lang="fr-BE" dirty="0"/>
              <a:t>Poursuite du processus d’implantation des mutuelles de santé, avec l’appui du niveau central et du FASS (ZS </a:t>
            </a:r>
            <a:r>
              <a:rPr lang="fr-FR" sz="2800" b="0" i="0" u="none" strike="noStrike" dirty="0" err="1">
                <a:solidFill>
                  <a:srgbClr val="002060"/>
                </a:solidFill>
                <a:effectLst/>
                <a:latin typeface="Aptos Narrow" panose="020B0004020202020204" pitchFamily="34" charset="0"/>
              </a:rPr>
              <a:t>Vuhovi</a:t>
            </a:r>
            <a:r>
              <a:rPr lang="fr-FR" sz="2800" b="0" i="0" u="none" strike="noStrike" dirty="0">
                <a:solidFill>
                  <a:srgbClr val="002060"/>
                </a:solidFill>
                <a:effectLst/>
                <a:latin typeface="Aptos Narrow" panose="020B0004020202020204" pitchFamily="34" charset="0"/>
              </a:rPr>
              <a:t>, Kyondo, Goma et Karisimbi)</a:t>
            </a:r>
            <a:endParaRPr lang="fr-BE" dirty="0"/>
          </a:p>
          <a:p>
            <a:pPr lvl="1"/>
            <a:endParaRPr lang="fr-BE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0239890"/>
      </p:ext>
    </p:extLst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75733E-45BF-4FBB-9441-9AF59DE8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1353800" cy="830629"/>
          </a:xfrm>
        </p:spPr>
        <p:txBody>
          <a:bodyPr>
            <a:noAutofit/>
          </a:bodyPr>
          <a:lstStyle/>
          <a:p>
            <a:r>
              <a:rPr lang="fr-FR" sz="3600" b="1" dirty="0"/>
              <a:t>Appui institutionnel à la DPS (6) : Mutuelle de santé</a:t>
            </a:r>
          </a:p>
        </p:txBody>
      </p:sp>
      <p:pic>
        <p:nvPicPr>
          <p:cNvPr id="6" name="Image 5" descr="C:\Users\Abdoulaye\OneDrive\RDC\PRODS\PRESENTATIONS\Logo PRODS mod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77585"/>
            <a:ext cx="1219200" cy="78041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9462" y="6628"/>
            <a:ext cx="1762748" cy="824001"/>
          </a:xfrm>
          <a:prstGeom prst="rect">
            <a:avLst/>
          </a:prstGeom>
        </p:spPr>
      </p:pic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CE553C8D-276D-595F-CE97-1EBB8F62CB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935198"/>
              </p:ext>
            </p:extLst>
          </p:nvPr>
        </p:nvGraphicFramePr>
        <p:xfrm>
          <a:off x="1219199" y="830630"/>
          <a:ext cx="10117495" cy="6027370"/>
        </p:xfrm>
        <a:graphic>
          <a:graphicData uri="http://schemas.openxmlformats.org/drawingml/2006/table">
            <a:tbl>
              <a:tblPr firstRow="1" bandRow="1"/>
              <a:tblGrid>
                <a:gridCol w="361339">
                  <a:extLst>
                    <a:ext uri="{9D8B030D-6E8A-4147-A177-3AD203B41FA5}">
                      <a16:colId xmlns:a16="http://schemas.microsoft.com/office/drawing/2014/main" val="3901923916"/>
                    </a:ext>
                  </a:extLst>
                </a:gridCol>
                <a:gridCol w="3594374">
                  <a:extLst>
                    <a:ext uri="{9D8B030D-6E8A-4147-A177-3AD203B41FA5}">
                      <a16:colId xmlns:a16="http://schemas.microsoft.com/office/drawing/2014/main" val="4289253120"/>
                    </a:ext>
                  </a:extLst>
                </a:gridCol>
                <a:gridCol w="1064999">
                  <a:extLst>
                    <a:ext uri="{9D8B030D-6E8A-4147-A177-3AD203B41FA5}">
                      <a16:colId xmlns:a16="http://schemas.microsoft.com/office/drawing/2014/main" val="1524870948"/>
                    </a:ext>
                  </a:extLst>
                </a:gridCol>
                <a:gridCol w="5096783">
                  <a:extLst>
                    <a:ext uri="{9D8B030D-6E8A-4147-A177-3AD203B41FA5}">
                      <a16:colId xmlns:a16="http://schemas.microsoft.com/office/drawing/2014/main" val="4167906897"/>
                    </a:ext>
                  </a:extLst>
                </a:gridCol>
              </a:tblGrid>
              <a:tr h="423466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fr-FR" sz="1800" b="1" i="1" u="none" strike="noStrike" dirty="0">
                          <a:solidFill>
                            <a:srgbClr val="C00000"/>
                          </a:solidFill>
                          <a:effectLst/>
                          <a:highlight>
                            <a:srgbClr val="94DCF8"/>
                          </a:highlight>
                          <a:latin typeface="Calibri" panose="020F0502020204030204" pitchFamily="34" charset="0"/>
                        </a:rPr>
                        <a:t>Les mécanismes d'assurance maladie dans les Zones de Santé sous appui UE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DC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2278063"/>
                  </a:ext>
                </a:extLst>
              </a:tr>
              <a:tr h="52198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94DCF8"/>
                          </a:highlight>
                          <a:latin typeface="Aptos Narrow" panose="020B0004020202020204" pitchFamily="34" charset="0"/>
                        </a:rPr>
                        <a:t>N°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DCF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94DCF8"/>
                          </a:highlight>
                          <a:latin typeface="Calibri" panose="020F0502020204030204" pitchFamily="34" charset="0"/>
                        </a:rPr>
                        <a:t>Activités Programmées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DCF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94DCF8"/>
                          </a:highlight>
                          <a:latin typeface="Calibri" panose="020F0502020204030204" pitchFamily="34" charset="0"/>
                        </a:rPr>
                        <a:t>Activités Réalisées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DC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1" i="1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94DCF8"/>
                          </a:highlight>
                          <a:latin typeface="Calibri" panose="020F0502020204030204" pitchFamily="34" charset="0"/>
                        </a:rPr>
                        <a:t>Commentaires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DC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5235981"/>
                  </a:ext>
                </a:extLst>
              </a:tr>
              <a:tr h="5952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Mise en place des organes de Gestion des 8 mutuelles Zonales( hors Rutshuru)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PR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 sur 8 soit 50% des ZS. Il s'agit de : Vuhovi, Kyondo, Goma et Karisimbi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6468690"/>
                  </a:ext>
                </a:extLst>
              </a:tr>
              <a:tr h="103466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Renforcement des capacités des acteurs mutualistes ( Gestionnaires)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NR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aucune activité de renforcement des capacités n'a eu lieu en 2024. Néanmoins dans le cadre du PADISS-2 en 2023, 16 Membres des 8 ECZS ont été formés dans le cadre du NDICI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8135288"/>
                  </a:ext>
                </a:extLst>
              </a:tr>
              <a:tr h="5952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Elaboration du plan Stratégique, PAO 2024 et PM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NR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Par manque des moyens Financiers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7135714"/>
                  </a:ext>
                </a:extLst>
              </a:tr>
              <a:tr h="77800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Atelier d'élaboration des Statuts et ROI des mutuelles Zonales de Goma et Karisimbi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Dans le cadre de la Création des mutuelles da santé de ces deux ZS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7653721"/>
                  </a:ext>
                </a:extLst>
              </a:tr>
              <a:tr h="5952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Implantation des bureaux pour chaque Mutuelle Zonale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PR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 sur 8 ont des bureaux. Il s'agit de </a:t>
                      </a:r>
                      <a:r>
                        <a:rPr lang="fr-FR" sz="16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Vuhovi</a:t>
                      </a:r>
                      <a:r>
                        <a:rPr lang="fr-FR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, Kyondo, Goma et Karisimbi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966337"/>
                  </a:ext>
                </a:extLst>
              </a:tr>
              <a:tr h="5952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Appui Materiel ( Ordinateurs, Tables de bureaux, chaises, Etc)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PR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 sur 8 soit 25 % des ZS. Il s'agit de Vuhovi et Manguredjipa. Les autres sont en attente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1156014"/>
                  </a:ext>
                </a:extLst>
              </a:tr>
              <a:tr h="88828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Sensibilisation de la population pour adhérer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PR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Partiellement réalisé dans les 8 ZS d'où le Taux de pénétration reste faible probablement par faute des moyens financiers disponibles pour la sensibilisation.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2080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3434364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1081" y="113200"/>
            <a:ext cx="10515600" cy="558606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I. CONTEXTE DE LA PROVINCE</a:t>
            </a:r>
            <a:endParaRPr lang="en-US" b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33999"/>
            <a:ext cx="1244338" cy="824001"/>
          </a:xfrm>
          <a:prstGeom prst="rect">
            <a:avLst/>
          </a:prstGeom>
        </p:spPr>
      </p:pic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C755AA8-4D2D-23F9-AB3C-ECF074AD796B}"/>
              </a:ext>
            </a:extLst>
          </p:cNvPr>
          <p:cNvSpPr txBox="1">
            <a:spLocks/>
          </p:cNvSpPr>
          <p:nvPr/>
        </p:nvSpPr>
        <p:spPr>
          <a:xfrm>
            <a:off x="6019799" y="671806"/>
            <a:ext cx="5885123" cy="58952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fr-BE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Population en 2024: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10.900.650 habitants, dont 85% à 1h de marche d’un CS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lang="fr-FR" sz="2400" dirty="0">
              <a:solidFill>
                <a:srgbClr val="002060"/>
              </a:solidFill>
              <a:latin typeface="+mj-lt"/>
            </a:endParaRP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fr-BE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Superficie : </a:t>
            </a:r>
            <a:r>
              <a:rPr kumimoji="0" lang="fr-BE" sz="2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59.631 Km², soit 183 hab.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 Km²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fr-BE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34 ZS fonctionnelles, dont 9 avec appui UE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fr-BE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fr-BE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644 AS (CS) </a:t>
            </a:r>
            <a:r>
              <a:rPr kumimoji="0" lang="fr-BE" sz="2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parmi lesquels 114 CSR,  </a:t>
            </a:r>
            <a:r>
              <a:rPr kumimoji="0" lang="fr-BE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34 HGR 4 CTS</a:t>
            </a:r>
            <a:r>
              <a:rPr kumimoji="0" lang="fr-BE" sz="2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 269 CH, 321 PS,  </a:t>
            </a:r>
            <a:r>
              <a:rPr kumimoji="0" lang="fr-BE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 HPR,  1 CDR (ASRAMES), </a:t>
            </a:r>
            <a:r>
              <a:rPr kumimoji="0" lang="fr-BE" sz="2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un laboratoire régional (INRB), 1 centre de formation (CFNK), 1 observatoire de la santé (OSNK)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Subdivision administrative:</a:t>
            </a:r>
          </a:p>
          <a:p>
            <a:pPr marL="685800" marR="0" lvl="1" indent="-228600" algn="just" defTabSz="914400" rtl="0" eaLnBrk="1" fontAlgn="auto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6 territoires: BENI LUBERO MASISI NYIRAGONGO RUTSHURU WALIKALE;</a:t>
            </a:r>
          </a:p>
          <a:p>
            <a:pPr marL="685800" marR="0" lvl="1" indent="-228600" algn="just" defTabSz="914400" rtl="0" eaLnBrk="1" fontAlgn="auto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3 Villes: GOMA BENI et BUTEMBO.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A2E09F5-B65D-EF8D-DD66-2D518279E3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14" y="753512"/>
            <a:ext cx="5900585" cy="535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8073"/>
      </p:ext>
    </p:extLst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18387E8D-C1D9-3637-F513-A859B0B270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7137919"/>
              </p:ext>
            </p:extLst>
          </p:nvPr>
        </p:nvGraphicFramePr>
        <p:xfrm>
          <a:off x="1268963" y="936467"/>
          <a:ext cx="9955764" cy="5764137"/>
        </p:xfrm>
        <a:graphic>
          <a:graphicData uri="http://schemas.openxmlformats.org/drawingml/2006/table">
            <a:tbl>
              <a:tblPr firstRow="1" bandRow="1"/>
              <a:tblGrid>
                <a:gridCol w="355563">
                  <a:extLst>
                    <a:ext uri="{9D8B030D-6E8A-4147-A177-3AD203B41FA5}">
                      <a16:colId xmlns:a16="http://schemas.microsoft.com/office/drawing/2014/main" val="2758776060"/>
                    </a:ext>
                  </a:extLst>
                </a:gridCol>
                <a:gridCol w="3536916">
                  <a:extLst>
                    <a:ext uri="{9D8B030D-6E8A-4147-A177-3AD203B41FA5}">
                      <a16:colId xmlns:a16="http://schemas.microsoft.com/office/drawing/2014/main" val="1499421453"/>
                    </a:ext>
                  </a:extLst>
                </a:gridCol>
                <a:gridCol w="1047975">
                  <a:extLst>
                    <a:ext uri="{9D8B030D-6E8A-4147-A177-3AD203B41FA5}">
                      <a16:colId xmlns:a16="http://schemas.microsoft.com/office/drawing/2014/main" val="1147276419"/>
                    </a:ext>
                  </a:extLst>
                </a:gridCol>
                <a:gridCol w="5015310">
                  <a:extLst>
                    <a:ext uri="{9D8B030D-6E8A-4147-A177-3AD203B41FA5}">
                      <a16:colId xmlns:a16="http://schemas.microsoft.com/office/drawing/2014/main" val="2042987762"/>
                    </a:ext>
                  </a:extLst>
                </a:gridCol>
              </a:tblGrid>
              <a:tr h="469908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fr-FR" sz="1800" b="1" i="1" u="none" strike="noStrike" dirty="0">
                          <a:solidFill>
                            <a:srgbClr val="C00000"/>
                          </a:solidFill>
                          <a:effectLst/>
                          <a:highlight>
                            <a:srgbClr val="94DCF8"/>
                          </a:highlight>
                          <a:latin typeface="Calibri" panose="020F0502020204030204" pitchFamily="34" charset="0"/>
                        </a:rPr>
                        <a:t>Les mécanismes d'assurance maladie dans les Zones de Santé sous appui UE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DC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158386"/>
                  </a:ext>
                </a:extLst>
              </a:tr>
              <a:tr h="52942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94DCF8"/>
                          </a:highlight>
                          <a:latin typeface="Aptos Narrow" panose="020B0004020202020204" pitchFamily="34" charset="0"/>
                        </a:rPr>
                        <a:t>N°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DCF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94DCF8"/>
                          </a:highlight>
                          <a:latin typeface="Calibri" panose="020F0502020204030204" pitchFamily="34" charset="0"/>
                        </a:rPr>
                        <a:t>Activités Programmées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DCF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94DCF8"/>
                          </a:highlight>
                          <a:latin typeface="Calibri" panose="020F0502020204030204" pitchFamily="34" charset="0"/>
                        </a:rPr>
                        <a:t>Activités Réalisées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DC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1" i="1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94DCF8"/>
                          </a:highlight>
                          <a:latin typeface="Calibri" panose="020F0502020204030204" pitchFamily="34" charset="0"/>
                        </a:rPr>
                        <a:t>Commentaires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DC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292193"/>
                  </a:ext>
                </a:extLst>
              </a:tr>
              <a:tr h="79413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Dotation des équipements informatiques aux Sections des mutuelles Zonales dans les AS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 sur 8 BCZS soit 100%, ont reçus les équipements. Il reste les deploiements dans les AS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221533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Supervision des  activités d'adhésion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NR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Manque des moyens Finaciers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1016700"/>
                  </a:ext>
                </a:extLst>
              </a:tr>
              <a:tr h="52942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Tenue des AG des Mutuelles mises en place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 sur 8 soit 100% des ZS. Il y a même deuxZS qui ont plus d'une reunions d'AG : Biena (2), Vuhovi (2)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8529715"/>
                  </a:ext>
                </a:extLst>
              </a:tr>
              <a:tr h="79413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Contactualisation - début de prise en charge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 sur 8 ZS soit 50% des ZS : Par manque d'adhérant (ZS Goma &amp; Karisimbi) et suite à l'insécurité causée par l'incursion des ADF ( ZS Manguredjipa &amp; Biena)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5925158"/>
                  </a:ext>
                </a:extLst>
              </a:tr>
              <a:tr h="79413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Supervisions Conjointes des ESS ( DPS-PNPMS/ECZS/Coordination de la mutuelle)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NR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En 2023 il y avait eu une supervision de la DPS-PNPMS dans deux ZS ( Biena et Manguredjipa)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9283731"/>
                  </a:ext>
                </a:extLst>
              </a:tr>
              <a:tr h="79413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Renforcement des capacités des prestataires des Soins sur le concept "Mutuelle de Santé"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Réalisé en 2023 pour la ZS de KARISIMBI sur finacement NDICI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1369202"/>
                  </a:ext>
                </a:extLst>
              </a:tr>
              <a:tr h="79413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Obtention des autorisations Provisoire de fonctionnement  du Gouverneur de Province des 8 mutuelles de Santé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 sur 8 ZS soit 100%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8345406"/>
                  </a:ext>
                </a:extLst>
              </a:tr>
            </a:tbl>
          </a:graphicData>
        </a:graphic>
      </p:graphicFrame>
      <p:pic>
        <p:nvPicPr>
          <p:cNvPr id="5" name="Image 4">
            <a:extLst>
              <a:ext uri="{FF2B5EF4-FFF2-40B4-BE49-F238E27FC236}">
                <a16:creationId xmlns:a16="http://schemas.microsoft.com/office/drawing/2014/main" id="{FD97A219-7228-68DB-4F10-098176FB3A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53" y="112466"/>
            <a:ext cx="1543987" cy="824001"/>
          </a:xfrm>
          <a:prstGeom prst="rect">
            <a:avLst/>
          </a:prstGeom>
        </p:spPr>
      </p:pic>
      <p:sp>
        <p:nvSpPr>
          <p:cNvPr id="6" name="Titre 1">
            <a:extLst>
              <a:ext uri="{FF2B5EF4-FFF2-40B4-BE49-F238E27FC236}">
                <a16:creationId xmlns:a16="http://schemas.microsoft.com/office/drawing/2014/main" id="{4D6AF6F0-44A1-FD80-900E-B59ACDF82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1353800" cy="830629"/>
          </a:xfrm>
        </p:spPr>
        <p:txBody>
          <a:bodyPr>
            <a:noAutofit/>
          </a:bodyPr>
          <a:lstStyle/>
          <a:p>
            <a:r>
              <a:rPr lang="fr-FR" sz="3600" b="1" dirty="0"/>
              <a:t>Appui institutionnel à la DPS (6) : Mutuelle de santé</a:t>
            </a:r>
          </a:p>
        </p:txBody>
      </p:sp>
    </p:spTree>
    <p:extLst>
      <p:ext uri="{BB962C8B-B14F-4D97-AF65-F5344CB8AC3E}">
        <p14:creationId xmlns:p14="http://schemas.microsoft.com/office/powerpoint/2010/main" val="717908430"/>
      </p:ext>
    </p:extLst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B88B6A-917B-8190-7102-1D15ADB11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4534"/>
            <a:ext cx="10515600" cy="571340"/>
          </a:xfrm>
        </p:spPr>
        <p:txBody>
          <a:bodyPr/>
          <a:lstStyle/>
          <a:p>
            <a:r>
              <a:rPr lang="fr-FR" sz="4400" b="1" dirty="0"/>
              <a:t>Problèmes et contraintes:</a:t>
            </a:r>
            <a:endParaRPr lang="fr-FR" b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D97A219-7228-68DB-4F10-098176FB3A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261" y="134534"/>
            <a:ext cx="1753849" cy="764876"/>
          </a:xfrm>
          <a:prstGeom prst="rect">
            <a:avLst/>
          </a:prstGeom>
        </p:spPr>
      </p:pic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5E9DE76-7F30-D2C6-FBFE-7F60407E2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812" y="705874"/>
            <a:ext cx="10635344" cy="6152126"/>
          </a:xfrm>
        </p:spPr>
        <p:txBody>
          <a:bodyPr/>
          <a:lstStyle/>
          <a:p>
            <a:r>
              <a:rPr lang="fr-BE" dirty="0"/>
              <a:t>Insécurité/guerre impacte négativement sur l’offre et la demande des soins </a:t>
            </a:r>
            <a:endParaRPr lang="fr-BE" b="1" dirty="0"/>
          </a:p>
          <a:p>
            <a:r>
              <a:rPr lang="fr-BE" dirty="0"/>
              <a:t>La réduction du financement NDICI crée un cercle vicieux de sous utilisation des services et sous consommation du budget disponible</a:t>
            </a:r>
          </a:p>
          <a:p>
            <a:r>
              <a:rPr lang="fr-BE" dirty="0"/>
              <a:t>L’approvisionnement irrégulier  des ZS en médicaments subventionnés et intrants spécifiques est à la base des faibles couvertures de certaines activités</a:t>
            </a:r>
          </a:p>
          <a:p>
            <a:r>
              <a:rPr lang="fr-BE" dirty="0"/>
              <a:t>L’endettement des ZS au près de la CDR  cause des difficultés de </a:t>
            </a:r>
            <a:r>
              <a:rPr lang="fr-BE"/>
              <a:t>réapprovisionnement  </a:t>
            </a:r>
            <a:r>
              <a:rPr lang="fr-BE" dirty="0"/>
              <a:t>et par conséquent une faible satisfaction aux commandes des ZS</a:t>
            </a:r>
          </a:p>
          <a:p>
            <a:r>
              <a:rPr lang="fr-BE" dirty="0"/>
              <a:t>Le pléthore de personnel dans certains ESS réduit la prime et entraine la démotivation </a:t>
            </a:r>
          </a:p>
          <a:p>
            <a:r>
              <a:rPr lang="fr-BE" dirty="0"/>
              <a:t>Suspension et permutation des cadres DPS et ZS avec impact négatif sur la coordination des activités</a:t>
            </a:r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20023913"/>
      </p:ext>
    </p:extLst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B88B6A-917B-8190-7102-1D15ADB11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4534"/>
            <a:ext cx="10515600" cy="571340"/>
          </a:xfrm>
        </p:spPr>
        <p:txBody>
          <a:bodyPr/>
          <a:lstStyle/>
          <a:p>
            <a:r>
              <a:rPr lang="fr-FR" sz="4400" b="1" dirty="0"/>
              <a:t>En guise de synthèse:</a:t>
            </a:r>
            <a:endParaRPr lang="fr-FR" b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D97A219-7228-68DB-4F10-098176FB3A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261" y="134534"/>
            <a:ext cx="1753849" cy="764876"/>
          </a:xfrm>
          <a:prstGeom prst="rect">
            <a:avLst/>
          </a:prstGeom>
        </p:spPr>
      </p:pic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5E9DE76-7F30-D2C6-FBFE-7F60407E2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812" y="705874"/>
            <a:ext cx="10635344" cy="6152126"/>
          </a:xfrm>
        </p:spPr>
        <p:txBody>
          <a:bodyPr/>
          <a:lstStyle/>
          <a:p>
            <a:r>
              <a:rPr lang="fr-BE" b="1" dirty="0"/>
              <a:t>Nord Kivu: un système de santé en proie de besoins humanitaires importants, qui nécessite plus de ressources; efforts perfectibles</a:t>
            </a:r>
          </a:p>
          <a:p>
            <a:r>
              <a:rPr lang="fr-BE" dirty="0"/>
              <a:t>La réduction de certains financements diminue les capacités de résilience du système de santé</a:t>
            </a:r>
          </a:p>
          <a:p>
            <a:r>
              <a:rPr lang="fr-BE" b="1" dirty="0"/>
              <a:t>Nombreux acquis à capitaliser, en vue de la CSU (PPDS 2024-30), malgré le contexte : </a:t>
            </a:r>
          </a:p>
          <a:p>
            <a:pPr lvl="1"/>
            <a:r>
              <a:rPr lang="fr-BE" dirty="0"/>
              <a:t>Des ressources humaines, avec de bonnes compétences  à capitaliser</a:t>
            </a:r>
          </a:p>
          <a:p>
            <a:pPr lvl="1"/>
            <a:r>
              <a:rPr lang="fr-BE" dirty="0"/>
              <a:t>Certains outils à capitaliser: CDR Asrames, Laboratoire , Centre de formation, Centres de transfusion sanguine, EUP FASS,…</a:t>
            </a:r>
          </a:p>
          <a:p>
            <a:pPr lvl="1"/>
            <a:r>
              <a:rPr lang="fr-BE" dirty="0"/>
              <a:t>Des initiatives/stratégies à capitaliser: stratégie d’accréditation, résultats des études sur la CSU, initiative sur la médicalisation du centre de santé (CSMU), stratégie Nutrition basée sur les ressources locales, Observatoire de la santé – lien avec les Universités, … </a:t>
            </a:r>
          </a:p>
          <a:p>
            <a:r>
              <a:rPr lang="fr-BE" b="1" dirty="0"/>
              <a:t>Nos attentes: Accroitre le niveau de financements humanitaires et de développement.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787725233"/>
      </p:ext>
    </p:extLst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60D9C4-C761-D3F9-B6A3-D82642C1E94A}"/>
              </a:ext>
            </a:extLst>
          </p:cNvPr>
          <p:cNvSpPr/>
          <p:nvPr/>
        </p:nvSpPr>
        <p:spPr>
          <a:xfrm>
            <a:off x="1122744" y="2967335"/>
            <a:ext cx="10509813" cy="15696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96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MERCI</a:t>
            </a:r>
          </a:p>
        </p:txBody>
      </p:sp>
    </p:spTree>
    <p:extLst>
      <p:ext uri="{BB962C8B-B14F-4D97-AF65-F5344CB8AC3E}">
        <p14:creationId xmlns:p14="http://schemas.microsoft.com/office/powerpoint/2010/main" val="994560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4">
            <a:extLst>
              <a:ext uri="{FF2B5EF4-FFF2-40B4-BE49-F238E27FC236}">
                <a16:creationId xmlns:a16="http://schemas.microsoft.com/office/drawing/2014/main" id="{25EC9318-F480-7EBB-C229-AB655D9A9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8255" y="928860"/>
            <a:ext cx="5307298" cy="4501556"/>
          </a:xfrm>
        </p:spPr>
        <p:txBody>
          <a:bodyPr>
            <a:normAutofit fontScale="92500"/>
          </a:bodyPr>
          <a:lstStyle/>
          <a:p>
            <a:pPr algn="just"/>
            <a:r>
              <a:rPr lang="fr-FR" sz="1400" b="1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Insécurité / guerre </a:t>
            </a:r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FARDC-M23 depuis 2022 (ZS Rutshuru, Binza, </a:t>
            </a:r>
            <a:r>
              <a:rPr lang="fr-FR" sz="14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Mweso</a:t>
            </a:r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4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Birambizo</a:t>
            </a:r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4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Bambo</a:t>
            </a:r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Kibirizi, </a:t>
            </a:r>
            <a:r>
              <a:rPr lang="fr-FR" sz="14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Kirotshe</a:t>
            </a:r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Nyiragongo, </a:t>
            </a:r>
            <a:r>
              <a:rPr lang="fr-FR" sz="14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Kayna</a:t>
            </a:r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4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Alimbongo</a:t>
            </a:r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lvl="1" algn="just"/>
            <a:r>
              <a:rPr lang="fr-FR" sz="12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Plus de 500.000 déplacés dans la ville de Goma (camps, ménages d’accueil), </a:t>
            </a:r>
          </a:p>
          <a:p>
            <a:pPr lvl="1" algn="just"/>
            <a:r>
              <a:rPr lang="fr-FR" sz="12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Ampleur du drame au-delà des capacités des humanitaires</a:t>
            </a:r>
          </a:p>
          <a:p>
            <a:pPr lvl="1" algn="just"/>
            <a:r>
              <a:rPr lang="fr-FR" sz="12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Contraintes de coordination</a:t>
            </a:r>
          </a:p>
          <a:p>
            <a:pPr lvl="1" algn="just"/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Etat de siège</a:t>
            </a:r>
          </a:p>
          <a:p>
            <a:pPr algn="just"/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Autres zones de santé en insécurité pour phénomène ADF: </a:t>
            </a:r>
            <a:r>
              <a:rPr lang="fr-FR" sz="14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Oicha</a:t>
            </a:r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4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Mutwanga</a:t>
            </a:r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Mabalako, Biena, Manguredjipa,… </a:t>
            </a:r>
          </a:p>
          <a:p>
            <a:pPr algn="just"/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Epidémie </a:t>
            </a:r>
            <a:r>
              <a:rPr lang="fr-FR" sz="14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Mpox</a:t>
            </a:r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- 4 zones de santé touchées (Goma, Karisimbi, Nyiragongo, Masisi (cumul de106 cas, 0 décès au S34)</a:t>
            </a:r>
          </a:p>
          <a:p>
            <a:pPr algn="just"/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Epidémies de Choléra (</a:t>
            </a:r>
            <a:r>
              <a:rPr lang="fr-FR" sz="14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Walikale</a:t>
            </a:r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Karisimbi, Nyiragongo,..) : létalité de moins de 1%</a:t>
            </a:r>
          </a:p>
          <a:p>
            <a:pPr algn="just"/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Flambées des cas de rougeole  (</a:t>
            </a:r>
            <a:r>
              <a:rPr lang="fr-FR" sz="14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Mweso</a:t>
            </a:r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4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Birambizo</a:t>
            </a:r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Masisi, </a:t>
            </a:r>
            <a:r>
              <a:rPr lang="fr-FR" sz="1400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Kibizizi</a:t>
            </a:r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, Karisimbi…)</a:t>
            </a:r>
          </a:p>
          <a:p>
            <a:pPr algn="just"/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Efforts de coordination et d’alignement des partenaires humanitaires (normes de la charte humanitaire peu respectées): en cours</a:t>
            </a:r>
          </a:p>
          <a:p>
            <a:pPr algn="just"/>
            <a:r>
              <a:rPr lang="fr-FR" sz="1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Contrat unique à la DPS et relance du processus d’encadrement des zones de santé.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33999"/>
            <a:ext cx="1244338" cy="824001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 bwMode="auto">
          <a:xfrm>
            <a:off x="80299" y="255454"/>
            <a:ext cx="10515600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2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I. CONTEXTE DE LA PROVINCE</a:t>
            </a:r>
            <a:endParaRPr lang="fr-FR" b="1" dirty="0"/>
          </a:p>
        </p:txBody>
      </p:sp>
      <p:pic>
        <p:nvPicPr>
          <p:cNvPr id="1026" name="Picture 2" descr="Le camp de personnes déplacées de Rusayo, situé à une douzaine de kilomètres de Goma">
            <a:extLst>
              <a:ext uri="{FF2B5EF4-FFF2-40B4-BE49-F238E27FC236}">
                <a16:creationId xmlns:a16="http://schemas.microsoft.com/office/drawing/2014/main" id="{3AE8BBCC-959C-B0EE-DD46-C7B705642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54" y="751579"/>
            <a:ext cx="6500408" cy="4333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D3F5DD27-A650-3474-11BA-57DB083AD67E}"/>
              </a:ext>
            </a:extLst>
          </p:cNvPr>
          <p:cNvSpPr txBox="1"/>
          <p:nvPr/>
        </p:nvSpPr>
        <p:spPr>
          <a:xfrm>
            <a:off x="1436914" y="5309884"/>
            <a:ext cx="10664889" cy="13234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BE" dirty="0">
                <a:solidFill>
                  <a:srgbClr val="002060"/>
                </a:solidFill>
                <a:latin typeface="+mj-lt"/>
                <a:sym typeface="Wingdings" panose="05000000000000000000" pitchFamily="2" charset="2"/>
              </a:rPr>
              <a:t></a:t>
            </a:r>
            <a:r>
              <a:rPr lang="fr-BE" sz="2000" b="1" dirty="0">
                <a:solidFill>
                  <a:srgbClr val="002060"/>
                </a:solidFill>
                <a:latin typeface="+mj-lt"/>
              </a:rPr>
              <a:t>Poursuite des appuis de développement: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500" b="1" dirty="0">
                <a:solidFill>
                  <a:srgbClr val="002060"/>
                </a:solidFill>
                <a:latin typeface="+mj-lt"/>
              </a:rPr>
              <a:t>Appuis UNION EUROPEENNE: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1500" b="1" dirty="0">
                <a:solidFill>
                  <a:srgbClr val="002060"/>
                </a:solidFill>
                <a:latin typeface="+mj-lt"/>
              </a:rPr>
              <a:t>Projets structurants : appui  de  la demande (FASS) et au Renforcement du système de santé (PADISS, HPNK plus, Infra plus,..)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1500" b="1" dirty="0">
                <a:solidFill>
                  <a:srgbClr val="002060"/>
                </a:solidFill>
                <a:latin typeface="+mj-lt"/>
              </a:rPr>
              <a:t>Budgets  NDICI plus faibles par rapport aux budgets FED (PRODS), alors que populations plus appauvries, et ampleur des besoins importants  en vue de la CSU</a:t>
            </a:r>
          </a:p>
        </p:txBody>
      </p:sp>
    </p:spTree>
    <p:extLst>
      <p:ext uri="{BB962C8B-B14F-4D97-AF65-F5344CB8AC3E}">
        <p14:creationId xmlns:p14="http://schemas.microsoft.com/office/powerpoint/2010/main" val="1006348180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FC78DD74-C402-63AD-BCBE-D792BEFB21DE}"/>
              </a:ext>
            </a:extLst>
          </p:cNvPr>
          <p:cNvSpPr/>
          <p:nvPr/>
        </p:nvSpPr>
        <p:spPr>
          <a:xfrm>
            <a:off x="10199517" y="4599709"/>
            <a:ext cx="884119" cy="415636"/>
          </a:xfrm>
          <a:prstGeom prst="round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9BF313C8-3F3B-F71C-2D41-EE101CFD7CFC}"/>
              </a:ext>
            </a:extLst>
          </p:cNvPr>
          <p:cNvSpPr/>
          <p:nvPr/>
        </p:nvSpPr>
        <p:spPr>
          <a:xfrm>
            <a:off x="10238509" y="1801091"/>
            <a:ext cx="1025236" cy="803564"/>
          </a:xfrm>
          <a:prstGeom prst="round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7816" y="671806"/>
            <a:ext cx="4963792" cy="367285"/>
          </a:xfr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dirty="0">
                <a:solidFill>
                  <a:srgbClr val="002060"/>
                </a:solidFill>
              </a:rPr>
            </a:br>
            <a:r>
              <a:rPr lang="en-US" sz="31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MORTALITÉ NÉONATALE GLOBALE</a:t>
            </a:r>
            <a:br>
              <a:rPr lang="en-US" sz="2200" b="1" dirty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endParaRPr lang="fr-FR" sz="31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865907" y="6127826"/>
            <a:ext cx="9919855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3200" i="1" dirty="0">
                <a:solidFill>
                  <a:srgbClr val="002060"/>
                </a:solidFill>
              </a:rPr>
              <a:t>Tendance globalement à la baisse.</a:t>
            </a:r>
          </a:p>
        </p:txBody>
      </p:sp>
      <p:sp>
        <p:nvSpPr>
          <p:cNvPr id="6" name="Titre 1"/>
          <p:cNvSpPr txBox="1">
            <a:spLocks/>
          </p:cNvSpPr>
          <p:nvPr/>
        </p:nvSpPr>
        <p:spPr bwMode="auto">
          <a:xfrm>
            <a:off x="101081" y="113200"/>
            <a:ext cx="10515600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2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II. ETAT DE LA SANTE DE LA POPULATION</a:t>
            </a:r>
            <a:endParaRPr lang="fr-FR" b="1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517" y="141402"/>
            <a:ext cx="1891402" cy="824001"/>
          </a:xfrm>
          <a:prstGeom prst="rect">
            <a:avLst/>
          </a:prstGeom>
        </p:spPr>
      </p:pic>
      <p:graphicFrame>
        <p:nvGraphicFramePr>
          <p:cNvPr id="8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131906"/>
              </p:ext>
            </p:extLst>
          </p:nvPr>
        </p:nvGraphicFramePr>
        <p:xfrm>
          <a:off x="477979" y="1282535"/>
          <a:ext cx="11236041" cy="46365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1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86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27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09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51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79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13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3545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35177"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ZONES DE SANTE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2023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S1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470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BIENA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10,1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5,2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9,9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470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GOMA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10,6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5,6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470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KARISIMBI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4,3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1,5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470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KYONDO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11,4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5,7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470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MANGUREDJIPA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17,8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8,5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fr-FR" sz="2000" b="0" i="0" u="none" strike="noStrike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7,6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470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MASEREKA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5,58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4,1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470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MUSIENENE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17,2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8,5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470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RUTSHURU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13,7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11,6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470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VUHOVI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6,3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  <a:latin typeface="+mn-lt"/>
                        </a:rPr>
                        <a:t>4,7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3,6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5177">
                <a:tc>
                  <a:txBody>
                    <a:bodyPr/>
                    <a:lstStyle/>
                    <a:p>
                      <a:endParaRPr lang="fr-FR" sz="2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Moyenne Provinciale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7,7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4,9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4,8</a:t>
                      </a:r>
                      <a:endParaRPr lang="fr-FR" sz="20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148113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llipse 8">
            <a:extLst>
              <a:ext uri="{FF2B5EF4-FFF2-40B4-BE49-F238E27FC236}">
                <a16:creationId xmlns:a16="http://schemas.microsoft.com/office/drawing/2014/main" id="{7C20785C-5D57-B04C-64AA-69F7FD9A7179}"/>
              </a:ext>
            </a:extLst>
          </p:cNvPr>
          <p:cNvSpPr/>
          <p:nvPr/>
        </p:nvSpPr>
        <p:spPr>
          <a:xfrm>
            <a:off x="8714509" y="2151194"/>
            <a:ext cx="612369" cy="425751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34539060-05E8-CCF8-C901-16D914027AD9}"/>
              </a:ext>
            </a:extLst>
          </p:cNvPr>
          <p:cNvSpPr/>
          <p:nvPr/>
        </p:nvSpPr>
        <p:spPr>
          <a:xfrm>
            <a:off x="8423564" y="4184073"/>
            <a:ext cx="1274618" cy="332509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6646" y="776275"/>
            <a:ext cx="9150232" cy="326573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sz="31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TAUX DE MORTALITÉ INFANTO-JUVENILE</a:t>
            </a:r>
            <a:br>
              <a:rPr lang="en-US" dirty="0"/>
            </a:b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405213" y="5923655"/>
            <a:ext cx="8963891" cy="400110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b="1" i="1" dirty="0">
                <a:solidFill>
                  <a:srgbClr val="002060"/>
                </a:solidFill>
              </a:rPr>
              <a:t>Situation particulière des ZS Rutshuru  et Goma: convergence ces cas des ZS voisines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5558"/>
            <a:ext cx="1244338" cy="682442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 bwMode="auto">
          <a:xfrm>
            <a:off x="101081" y="113200"/>
            <a:ext cx="10515600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2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II. ETAT DE LA SANTE DE LA POPULATION</a:t>
            </a:r>
            <a:endParaRPr lang="fr-FR" b="1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469CCC9F-1528-C033-B5A8-F37628D8BF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589949"/>
              </p:ext>
            </p:extLst>
          </p:nvPr>
        </p:nvGraphicFramePr>
        <p:xfrm>
          <a:off x="387902" y="1388648"/>
          <a:ext cx="9150233" cy="36829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53">
                  <a:extLst>
                    <a:ext uri="{9D8B030D-6E8A-4147-A177-3AD203B41FA5}">
                      <a16:colId xmlns:a16="http://schemas.microsoft.com/office/drawing/2014/main" val="480434843"/>
                    </a:ext>
                  </a:extLst>
                </a:gridCol>
                <a:gridCol w="2119718">
                  <a:extLst>
                    <a:ext uri="{9D8B030D-6E8A-4147-A177-3AD203B41FA5}">
                      <a16:colId xmlns:a16="http://schemas.microsoft.com/office/drawing/2014/main" val="259061386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1077319855"/>
                    </a:ext>
                  </a:extLst>
                </a:gridCol>
                <a:gridCol w="1205345">
                  <a:extLst>
                    <a:ext uri="{9D8B030D-6E8A-4147-A177-3AD203B41FA5}">
                      <a16:colId xmlns:a16="http://schemas.microsoft.com/office/drawing/2014/main" val="2182421527"/>
                    </a:ext>
                  </a:extLst>
                </a:gridCol>
                <a:gridCol w="1337768">
                  <a:extLst>
                    <a:ext uri="{9D8B030D-6E8A-4147-A177-3AD203B41FA5}">
                      <a16:colId xmlns:a16="http://schemas.microsoft.com/office/drawing/2014/main" val="2952069105"/>
                    </a:ext>
                  </a:extLst>
                </a:gridCol>
                <a:gridCol w="1003911">
                  <a:extLst>
                    <a:ext uri="{9D8B030D-6E8A-4147-A177-3AD203B41FA5}">
                      <a16:colId xmlns:a16="http://schemas.microsoft.com/office/drawing/2014/main" val="3829558027"/>
                    </a:ext>
                  </a:extLst>
                </a:gridCol>
                <a:gridCol w="1003911">
                  <a:extLst>
                    <a:ext uri="{9D8B030D-6E8A-4147-A177-3AD203B41FA5}">
                      <a16:colId xmlns:a16="http://schemas.microsoft.com/office/drawing/2014/main" val="3488409943"/>
                    </a:ext>
                  </a:extLst>
                </a:gridCol>
                <a:gridCol w="1024827">
                  <a:extLst>
                    <a:ext uri="{9D8B030D-6E8A-4147-A177-3AD203B41FA5}">
                      <a16:colId xmlns:a16="http://schemas.microsoft.com/office/drawing/2014/main" val="3115901912"/>
                    </a:ext>
                  </a:extLst>
                </a:gridCol>
              </a:tblGrid>
              <a:tr h="536830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CD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N°</a:t>
                      </a:r>
                      <a:endParaRPr lang="fr-CD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CD" sz="2000" b="1" u="none" strike="noStrike">
                          <a:solidFill>
                            <a:srgbClr val="002060"/>
                          </a:solidFill>
                          <a:effectLst/>
                        </a:rPr>
                        <a:t>ZONES DE SANTE</a:t>
                      </a:r>
                      <a:endParaRPr lang="fr-CD" sz="20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CD" sz="2000" b="1" u="none" strike="noStrike">
                          <a:solidFill>
                            <a:srgbClr val="002060"/>
                          </a:solidFill>
                          <a:effectLst/>
                        </a:rPr>
                        <a:t>2019</a:t>
                      </a:r>
                      <a:endParaRPr lang="fr-CD" sz="20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CD" sz="2000" b="1" u="none" strike="noStrike">
                          <a:solidFill>
                            <a:srgbClr val="002060"/>
                          </a:solidFill>
                          <a:effectLst/>
                        </a:rPr>
                        <a:t>2020</a:t>
                      </a:r>
                      <a:endParaRPr lang="fr-CD" sz="20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CD" sz="2000" b="1" u="none" strike="noStrike">
                          <a:solidFill>
                            <a:srgbClr val="002060"/>
                          </a:solidFill>
                          <a:effectLst/>
                        </a:rPr>
                        <a:t>2021</a:t>
                      </a:r>
                      <a:endParaRPr lang="fr-CD" sz="20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CD" sz="2000" b="1" u="none" strike="noStrike">
                          <a:solidFill>
                            <a:srgbClr val="002060"/>
                          </a:solidFill>
                          <a:effectLst/>
                        </a:rPr>
                        <a:t>2022</a:t>
                      </a:r>
                      <a:endParaRPr lang="fr-CD" sz="20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CD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2023</a:t>
                      </a:r>
                      <a:endParaRPr lang="fr-CD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2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S1 2024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00650729"/>
                  </a:ext>
                </a:extLst>
              </a:tr>
              <a:tr h="27254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CD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fr-CD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CD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BIENA</a:t>
                      </a:r>
                      <a:endParaRPr lang="fr-CD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5,3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6,2</a:t>
                      </a:r>
                      <a:endParaRPr lang="fr-CD" sz="16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7,7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9,1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9,9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11,1</a:t>
                      </a:r>
                      <a:endParaRPr lang="fr-CD" sz="16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08802211"/>
                  </a:ext>
                </a:extLst>
              </a:tr>
              <a:tr h="27254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CD" sz="2000" u="none" strike="noStrike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endParaRPr lang="fr-CD" sz="20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CD" sz="2000" b="1" u="none" strike="noStrike">
                          <a:solidFill>
                            <a:srgbClr val="002060"/>
                          </a:solidFill>
                          <a:effectLst/>
                        </a:rPr>
                        <a:t>GOMA</a:t>
                      </a:r>
                      <a:endParaRPr lang="fr-CD" sz="20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26,7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41,1</a:t>
                      </a:r>
                      <a:endParaRPr lang="fr-CD" sz="16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30,3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26,2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30,3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20,1</a:t>
                      </a:r>
                      <a:endParaRPr lang="fr-CD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9553242"/>
                  </a:ext>
                </a:extLst>
              </a:tr>
              <a:tr h="27254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CD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fr-CD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CD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KARISIMBI</a:t>
                      </a:r>
                      <a:endParaRPr lang="fr-CD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1,9</a:t>
                      </a:r>
                      <a:endParaRPr lang="fr-CD" sz="16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1,6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4,3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3,3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5,6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8,2</a:t>
                      </a:r>
                      <a:endParaRPr lang="fr-CD" sz="16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2422055"/>
                  </a:ext>
                </a:extLst>
              </a:tr>
              <a:tr h="27254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CD" sz="2000" u="none" strike="noStrike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fr-CD" sz="20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CD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KYONDO</a:t>
                      </a:r>
                      <a:endParaRPr lang="fr-CD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9,4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6,8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9,7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6,9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5,7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b="1" u="none" strike="noStrike">
                          <a:solidFill>
                            <a:srgbClr val="002060"/>
                          </a:solidFill>
                          <a:effectLst/>
                        </a:rPr>
                        <a:t>7,8</a:t>
                      </a:r>
                      <a:endParaRPr lang="fr-CD" sz="1600" b="1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86621604"/>
                  </a:ext>
                </a:extLst>
              </a:tr>
              <a:tr h="315771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CD" sz="2000" u="none" strike="noStrike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fr-CD" sz="20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CD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MANGUREDJIPA</a:t>
                      </a:r>
                      <a:endParaRPr lang="fr-CD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12,7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16,2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11,3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9,7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11,8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11,7</a:t>
                      </a:r>
                      <a:endParaRPr lang="fr-CD" sz="16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7517462"/>
                  </a:ext>
                </a:extLst>
              </a:tr>
              <a:tr h="27254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CD" sz="2000" u="none" strike="noStrike">
                          <a:solidFill>
                            <a:srgbClr val="002060"/>
                          </a:solidFill>
                          <a:effectLst/>
                        </a:rPr>
                        <a:t>6</a:t>
                      </a:r>
                      <a:endParaRPr lang="fr-CD" sz="20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CD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MASEREKA</a:t>
                      </a:r>
                      <a:endParaRPr lang="fr-CD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5,4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5,8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4,1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7,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9,1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7,0</a:t>
                      </a:r>
                      <a:endParaRPr lang="fr-CD" sz="16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3776230"/>
                  </a:ext>
                </a:extLst>
              </a:tr>
              <a:tr h="315771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CD" sz="2000" u="none" strike="noStrike">
                          <a:solidFill>
                            <a:srgbClr val="002060"/>
                          </a:solidFill>
                          <a:effectLst/>
                        </a:rPr>
                        <a:t>7</a:t>
                      </a:r>
                      <a:endParaRPr lang="fr-CD" sz="20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CD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MUSIENENE</a:t>
                      </a:r>
                      <a:endParaRPr lang="fr-CD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7,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8,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8,1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7,2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6,4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6,4</a:t>
                      </a:r>
                      <a:endParaRPr lang="fr-CD" sz="16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85447207"/>
                  </a:ext>
                </a:extLst>
              </a:tr>
              <a:tr h="27254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CD" sz="2000" u="none" strike="noStrike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endParaRPr lang="fr-CD" sz="20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CD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RUTSHURU</a:t>
                      </a:r>
                      <a:endParaRPr lang="fr-CD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28,7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31,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29,7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28,1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27,2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25,8</a:t>
                      </a:r>
                      <a:endParaRPr lang="fr-CD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4944114"/>
                  </a:ext>
                </a:extLst>
              </a:tr>
              <a:tr h="27254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CD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</a:t>
                      </a:r>
                      <a:endParaRPr lang="fr-CD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CD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VUHOVI</a:t>
                      </a:r>
                      <a:endParaRPr lang="fr-CD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1,6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6,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6,8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6,1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u="none" strike="noStrike">
                          <a:solidFill>
                            <a:srgbClr val="002060"/>
                          </a:solidFill>
                          <a:effectLst/>
                        </a:rPr>
                        <a:t>6,9</a:t>
                      </a:r>
                      <a:endParaRPr lang="fr-CD" sz="16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b="1" u="none" strike="noStrike">
                          <a:solidFill>
                            <a:srgbClr val="002060"/>
                          </a:solidFill>
                          <a:effectLst/>
                        </a:rPr>
                        <a:t>3,0</a:t>
                      </a:r>
                      <a:endParaRPr lang="fr-CD" sz="1600" b="1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8965331"/>
                  </a:ext>
                </a:extLst>
              </a:tr>
              <a:tr h="301668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r-CD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Moyenne Provinciale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10,</a:t>
                      </a:r>
                      <a:endParaRPr lang="fr-CD" sz="16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10,7</a:t>
                      </a:r>
                      <a:endParaRPr lang="fr-CD" sz="16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10,7</a:t>
                      </a:r>
                      <a:endParaRPr lang="fr-CD" sz="16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9,4</a:t>
                      </a:r>
                      <a:endParaRPr lang="fr-CD" sz="16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13,</a:t>
                      </a:r>
                      <a:endParaRPr lang="fr-CD" sz="16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D" sz="16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11,3</a:t>
                      </a:r>
                      <a:endParaRPr lang="fr-CD" sz="16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42240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5462367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CE4EE2F7-5D46-7D21-FB5D-23895C6AE881}"/>
              </a:ext>
            </a:extLst>
          </p:cNvPr>
          <p:cNvSpPr/>
          <p:nvPr/>
        </p:nvSpPr>
        <p:spPr>
          <a:xfrm>
            <a:off x="10867870" y="4766872"/>
            <a:ext cx="929106" cy="498763"/>
          </a:xfrm>
          <a:prstGeom prst="round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89875151-E3B7-13EA-B15C-E09CC1F8ED30}"/>
              </a:ext>
            </a:extLst>
          </p:cNvPr>
          <p:cNvSpPr/>
          <p:nvPr/>
        </p:nvSpPr>
        <p:spPr>
          <a:xfrm flipH="1">
            <a:off x="10464506" y="2355273"/>
            <a:ext cx="1332469" cy="498763"/>
          </a:xfrm>
          <a:prstGeom prst="ellipse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D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5977" y="681138"/>
            <a:ext cx="9641125" cy="617958"/>
          </a:xfr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sz="49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27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Ratio de </a:t>
            </a:r>
            <a:r>
              <a:rPr lang="en-US" sz="2700" b="1" dirty="0" err="1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mortalité</a:t>
            </a:r>
            <a:r>
              <a:rPr lang="en-US" sz="27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maternelle</a:t>
            </a:r>
            <a:r>
              <a:rPr lang="en-US" sz="27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en milieu de soins /100.000 Nv</a:t>
            </a:r>
            <a:br>
              <a:rPr lang="en-US" sz="2200" b="1" dirty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endParaRPr lang="fr-FR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7071619"/>
              </p:ext>
            </p:extLst>
          </p:nvPr>
        </p:nvGraphicFramePr>
        <p:xfrm>
          <a:off x="395024" y="1400941"/>
          <a:ext cx="11501000" cy="45119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2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5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1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25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06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81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68160">
                  <a:extLst>
                    <a:ext uri="{9D8B030D-6E8A-4147-A177-3AD203B41FA5}">
                      <a16:colId xmlns:a16="http://schemas.microsoft.com/office/drawing/2014/main" val="603653486"/>
                    </a:ext>
                  </a:extLst>
                </a:gridCol>
              </a:tblGrid>
              <a:tr h="549590"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ZONES DE SANTE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S1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638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BIENA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638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GOMA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147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199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189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145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159,6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638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KARISIMBI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23,8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638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KYONDO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27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638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MANGUREDJIPA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173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638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MASEREKA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62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638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MUSIENENE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36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75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54,9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638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RUTSHURU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172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79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71,2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0638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VUHOVI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rgbClr val="002060"/>
                          </a:solidFill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124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51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50</a:t>
                      </a:r>
                      <a:endParaRPr lang="fr-FR" sz="20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60,2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638">
                <a:tc gridSpan="2"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MOYENNE PROVINCIALE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002060"/>
                          </a:solidFill>
                        </a:rPr>
                        <a:t>74,2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395023" y="5980837"/>
            <a:ext cx="11501000" cy="923330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La difficulté de régulation de l’offre privée de soins en mieux urbain, justifie en partie les taux  élevés dans les zones de santé urbaines </a:t>
            </a:r>
            <a:r>
              <a:rPr lang="fr-FR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Plan de riposte élaboré en 2024. </a:t>
            </a:r>
            <a:r>
              <a:rPr lang="fr-FR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Certaines zones ont réalisé des prouesses en termes de 0 décès maternels toute l’année en milieu de soins: Masereka, </a:t>
            </a:r>
            <a:r>
              <a:rPr lang="fr-FR" dirty="0" err="1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Manguredjipa</a:t>
            </a:r>
            <a:r>
              <a:rPr lang="fr-FR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et Biena. 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7102" y="115564"/>
            <a:ext cx="2157915" cy="851476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 bwMode="auto">
          <a:xfrm>
            <a:off x="-51093" y="115564"/>
            <a:ext cx="10515600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sz="3600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II. ETAT DE LA SANTE DE LA POPULATION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1384780248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84910" y="5499764"/>
            <a:ext cx="10986654" cy="707886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i="1" dirty="0">
                <a:solidFill>
                  <a:srgbClr val="002060"/>
                </a:solidFill>
              </a:rPr>
              <a:t>Le paludisme, la pneumonie, la diarrhée, les IST, les géo-</a:t>
            </a:r>
            <a:r>
              <a:rPr lang="fr-FR" sz="2000" i="1" dirty="0" err="1">
                <a:solidFill>
                  <a:srgbClr val="002060"/>
                </a:solidFill>
              </a:rPr>
              <a:t>heminthiases</a:t>
            </a:r>
            <a:r>
              <a:rPr lang="fr-FR" sz="2000" i="1" dirty="0">
                <a:solidFill>
                  <a:srgbClr val="002060"/>
                </a:solidFill>
              </a:rPr>
              <a:t> et  les infections urinaires sont les pathologies les plus dominantes dans les ZS sous appui UE et ceci est  valable pour la province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3927" y="113201"/>
            <a:ext cx="1796992" cy="877206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 bwMode="auto">
          <a:xfrm>
            <a:off x="101081" y="113200"/>
            <a:ext cx="10515600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82500" lnSpcReduction="1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III. PROFIL DE MORBIDITE DANS LA PROVINCE (S1 2024)</a:t>
            </a:r>
            <a:endParaRPr lang="fr-FR" b="1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6E644A42-DC4D-42AF-D250-D4179C88BF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2255197"/>
              </p:ext>
            </p:extLst>
          </p:nvPr>
        </p:nvGraphicFramePr>
        <p:xfrm>
          <a:off x="484910" y="1149927"/>
          <a:ext cx="11318314" cy="4156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36985482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47588" y="5927740"/>
            <a:ext cx="10986654" cy="707886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i="1" dirty="0">
                <a:solidFill>
                  <a:srgbClr val="002060"/>
                </a:solidFill>
              </a:rPr>
              <a:t>Le paludisme, les affections néonatales, l’anémie, la détresse respiratoire, le SIDA clinique et les AVC  constituent plus de la moitié de la mortalité dans la province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3927" y="113201"/>
            <a:ext cx="1796992" cy="877206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 bwMode="auto">
          <a:xfrm>
            <a:off x="101081" y="113200"/>
            <a:ext cx="10515600" cy="55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82500" lnSpcReduction="1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4400" kern="1200">
                <a:solidFill>
                  <a:srgbClr val="002060"/>
                </a:solidFill>
                <a:latin typeface="Calibri Light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002060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fr-FR" b="1" dirty="0">
                <a:solidFill>
                  <a:srgbClr val="1111AF"/>
                </a:solidFill>
                <a:effectLst>
                  <a:outerShdw dist="38096" dir="2700000">
                    <a:srgbClr val="000000"/>
                  </a:outerShdw>
                </a:effectLst>
              </a:rPr>
              <a:t>III. PROFIL DE MORTALITE DANS LA PROVINCE (S1 2024)</a:t>
            </a:r>
            <a:endParaRPr lang="fr-FR" b="1" dirty="0"/>
          </a:p>
        </p:txBody>
      </p:sp>
      <p:graphicFrame>
        <p:nvGraphicFramePr>
          <p:cNvPr id="11" name="Espace réservé du contenu 10">
            <a:extLst>
              <a:ext uri="{FF2B5EF4-FFF2-40B4-BE49-F238E27FC236}">
                <a16:creationId xmlns:a16="http://schemas.microsoft.com/office/drawing/2014/main" id="{BC31998A-C95D-EA94-2642-0A80070B6F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2635660"/>
              </p:ext>
            </p:extLst>
          </p:nvPr>
        </p:nvGraphicFramePr>
        <p:xfrm>
          <a:off x="567613" y="839755"/>
          <a:ext cx="10515600" cy="463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479482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uLB_Thè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LB_Thème1" id="{03DD6FD0-4B9C-4727-99F0-F7428F9AA70A}" vid="{DC66E51E-FD92-4450-A832-970D4A4B0C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uLB_Thème1</Template>
  <TotalTime>5564</TotalTime>
  <Words>4129</Words>
  <Application>Microsoft Office PowerPoint</Application>
  <PresentationFormat>Grand écran</PresentationFormat>
  <Paragraphs>1767</Paragraphs>
  <Slides>33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44" baseType="lpstr">
      <vt:lpstr>Agency FB</vt:lpstr>
      <vt:lpstr>Aptos Narrow</vt:lpstr>
      <vt:lpstr>Arial</vt:lpstr>
      <vt:lpstr>Calibri</vt:lpstr>
      <vt:lpstr>Calibri Light</vt:lpstr>
      <vt:lpstr>Comic Sans MS</vt:lpstr>
      <vt:lpstr>Courier New</vt:lpstr>
      <vt:lpstr>Times New Roman</vt:lpstr>
      <vt:lpstr>Wingdings</vt:lpstr>
      <vt:lpstr>Wingdings 3</vt:lpstr>
      <vt:lpstr>uLB_Thème1</vt:lpstr>
      <vt:lpstr>SITUATION SANITAIRE DANS LA PROVINCE DU NORD-KIVU</vt:lpstr>
      <vt:lpstr>Présentation PowerPoint</vt:lpstr>
      <vt:lpstr>I. CONTEXTE DE LA PROVINCE</vt:lpstr>
      <vt:lpstr>Présentation PowerPoint</vt:lpstr>
      <vt:lpstr> MORTALITÉ NÉONATALE GLOBALE </vt:lpstr>
      <vt:lpstr> TAUX DE MORTALITÉ INFANTO-JUVENILE </vt:lpstr>
      <vt:lpstr> Ratio de mortalité maternelle en milieu de soins /100.000 Nv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VII. Rationalisation des RHS 2023</vt:lpstr>
      <vt:lpstr>VIII. Actions menées au niveau de la DPS en 2023</vt:lpstr>
      <vt:lpstr>   VIII. Actions menées au niveau de la DPS en 2023 -&gt; 2024</vt:lpstr>
      <vt:lpstr>VIII. Actions menées au niveau de la DPS en 2023 -&gt; 2024</vt:lpstr>
      <vt:lpstr>Appui institutionnel à la DPS (6) : Mutuelle de santé</vt:lpstr>
      <vt:lpstr>Appui institutionnel à la DPS (6) : Mutuelle de santé</vt:lpstr>
      <vt:lpstr>Problèmes et contraintes:</vt:lpstr>
      <vt:lpstr>En guise de synthèse: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Programme de renforcement de l'offre et développement de l'accès aux soins de santé en République Démocratique du Congo (PRO DS)</dc:title>
  <dc:creator>Alain Kambale Kiputsu</dc:creator>
  <cp:lastModifiedBy>Pierrot Kabemba</cp:lastModifiedBy>
  <cp:revision>139</cp:revision>
  <dcterms:created xsi:type="dcterms:W3CDTF">2018-10-05T08:17:47Z</dcterms:created>
  <dcterms:modified xsi:type="dcterms:W3CDTF">2024-09-02T08:22:09Z</dcterms:modified>
</cp:coreProperties>
</file>